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>
        <p:scale>
          <a:sx n="64" d="100"/>
          <a:sy n="64" d="100"/>
        </p:scale>
        <p:origin x="-1548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C9B20-EDE9-4BA3-AFCD-EC9C3B1F01F7}" type="datetimeFigureOut">
              <a:rPr lang="fa-IR" smtClean="0"/>
              <a:t>05/16/1441</a:t>
            </a:fld>
            <a:endParaRPr lang="fa-I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FC579-7BDF-46F5-80E5-17D3CE336C46}" type="slidenum">
              <a:rPr lang="fa-IR" smtClean="0"/>
              <a:t>‹#›</a:t>
            </a:fld>
            <a:endParaRPr lang="fa-IR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C9B20-EDE9-4BA3-AFCD-EC9C3B1F01F7}" type="datetimeFigureOut">
              <a:rPr lang="fa-IR" smtClean="0"/>
              <a:t>05/16/1441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FC579-7BDF-46F5-80E5-17D3CE336C46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C9B20-EDE9-4BA3-AFCD-EC9C3B1F01F7}" type="datetimeFigureOut">
              <a:rPr lang="fa-IR" smtClean="0"/>
              <a:t>05/16/1441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FC579-7BDF-46F5-80E5-17D3CE336C46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C9B20-EDE9-4BA3-AFCD-EC9C3B1F01F7}" type="datetimeFigureOut">
              <a:rPr lang="fa-IR" smtClean="0"/>
              <a:t>05/16/1441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FC579-7BDF-46F5-80E5-17D3CE336C46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C9B20-EDE9-4BA3-AFCD-EC9C3B1F01F7}" type="datetimeFigureOut">
              <a:rPr lang="fa-IR" smtClean="0"/>
              <a:t>05/16/1441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D0FC579-7BDF-46F5-80E5-17D3CE336C46}" type="slidenum">
              <a:rPr lang="fa-IR" smtClean="0"/>
              <a:t>‹#›</a:t>
            </a:fld>
            <a:endParaRPr lang="fa-I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C9B20-EDE9-4BA3-AFCD-EC9C3B1F01F7}" type="datetimeFigureOut">
              <a:rPr lang="fa-IR" smtClean="0"/>
              <a:t>05/16/1441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FC579-7BDF-46F5-80E5-17D3CE336C46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C9B20-EDE9-4BA3-AFCD-EC9C3B1F01F7}" type="datetimeFigureOut">
              <a:rPr lang="fa-IR" smtClean="0"/>
              <a:t>05/16/1441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FC579-7BDF-46F5-80E5-17D3CE336C46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C9B20-EDE9-4BA3-AFCD-EC9C3B1F01F7}" type="datetimeFigureOut">
              <a:rPr lang="fa-IR" smtClean="0"/>
              <a:t>05/16/1441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FC579-7BDF-46F5-80E5-17D3CE336C46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C9B20-EDE9-4BA3-AFCD-EC9C3B1F01F7}" type="datetimeFigureOut">
              <a:rPr lang="fa-IR" smtClean="0"/>
              <a:t>05/16/1441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FC579-7BDF-46F5-80E5-17D3CE336C46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C9B20-EDE9-4BA3-AFCD-EC9C3B1F01F7}" type="datetimeFigureOut">
              <a:rPr lang="fa-IR" smtClean="0"/>
              <a:t>05/16/1441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FC579-7BDF-46F5-80E5-17D3CE336C46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C9B20-EDE9-4BA3-AFCD-EC9C3B1F01F7}" type="datetimeFigureOut">
              <a:rPr lang="fa-IR" smtClean="0"/>
              <a:t>05/16/1441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FC579-7BDF-46F5-80E5-17D3CE336C46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BDC9B20-EDE9-4BA3-AFCD-EC9C3B1F01F7}" type="datetimeFigureOut">
              <a:rPr lang="fa-IR" smtClean="0"/>
              <a:t>05/16/1441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D0FC579-7BDF-46F5-80E5-17D3CE336C46}" type="slidenum">
              <a:rPr lang="fa-IR" smtClean="0"/>
              <a:t>‹#›</a:t>
            </a:fld>
            <a:endParaRPr lang="fa-I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1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r" rtl="1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r" rtl="1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r" rtl="1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r" rtl="1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r" rtl="1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908720"/>
            <a:ext cx="7772400" cy="4032448"/>
          </a:xfrm>
        </p:spPr>
        <p:txBody>
          <a:bodyPr>
            <a:normAutofit/>
          </a:bodyPr>
          <a:lstStyle/>
          <a:p>
            <a:r>
              <a:rPr lang="fa-IR" sz="5400" b="1" dirty="0">
                <a:cs typeface="B Nazanin" panose="00000400000000000000" pitchFamily="2" charset="-78"/>
              </a:rPr>
              <a:t>مراحل ثبت نام در سیستم صندوق رفاه جهت دریافت </a:t>
            </a:r>
            <a:r>
              <a:rPr lang="fa-IR" sz="5400" b="1" dirty="0" smtClean="0">
                <a:cs typeface="B Nazanin" panose="00000400000000000000" pitchFamily="2" charset="-78"/>
              </a:rPr>
              <a:t>تسهیلات خوابگاه </a:t>
            </a:r>
            <a:r>
              <a:rPr lang="fa-IR" sz="5400" b="1" dirty="0">
                <a:cs typeface="B Nazanin" panose="00000400000000000000" pitchFamily="2" charset="-78"/>
              </a:rPr>
              <a:t>و وام تحصیلی</a:t>
            </a:r>
            <a:r>
              <a:rPr lang="en-US" dirty="0"/>
              <a:t/>
            </a:r>
            <a:br>
              <a:rPr lang="en-US" dirty="0"/>
            </a:b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5940289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sz="8800" dirty="0">
                <a:solidFill>
                  <a:srgbClr val="FF0000"/>
                </a:solidFill>
                <a:cs typeface="B Nazanin" panose="00000400000000000000" pitchFamily="2" charset="-78"/>
              </a:rPr>
              <a:t>گام سوم :</a:t>
            </a:r>
            <a:r>
              <a:rPr lang="en-US" dirty="0">
                <a:cs typeface="B Nazanin" panose="00000400000000000000" pitchFamily="2" charset="-78"/>
              </a:rPr>
              <a:t/>
            </a:r>
            <a:br>
              <a:rPr lang="en-US" dirty="0">
                <a:cs typeface="B Nazanin" panose="00000400000000000000" pitchFamily="2" charset="-78"/>
              </a:rPr>
            </a:br>
            <a:r>
              <a:rPr lang="fa-IR" sz="3600" dirty="0">
                <a:cs typeface="B Nazanin" panose="00000400000000000000" pitchFamily="2" charset="-78"/>
              </a:rPr>
              <a:t>در صفحه مورد نظر </a:t>
            </a:r>
            <a:r>
              <a:rPr lang="fa-IR" sz="3600" dirty="0" smtClean="0">
                <a:cs typeface="B Nazanin" panose="00000400000000000000" pitchFamily="2" charset="-78"/>
              </a:rPr>
              <a:t>نام کاربری (کد ملی ) و رمز عبور (کدملی )را </a:t>
            </a:r>
            <a:r>
              <a:rPr lang="fa-IR" sz="3600" dirty="0">
                <a:cs typeface="B Nazanin" panose="00000400000000000000" pitchFamily="2" charset="-78"/>
              </a:rPr>
              <a:t>با فرمت خواسته شده وارد نمایید و دکمه جستجو را انتخاب کنید</a:t>
            </a:r>
            <a:endParaRPr lang="fa-IR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97"/>
          <a:stretch/>
        </p:blipFill>
        <p:spPr>
          <a:xfrm>
            <a:off x="1522670" y="1600200"/>
            <a:ext cx="6098660" cy="3451485"/>
          </a:xfrm>
        </p:spPr>
      </p:pic>
    </p:spTree>
    <p:extLst>
      <p:ext uri="{BB962C8B-B14F-4D97-AF65-F5344CB8AC3E}">
        <p14:creationId xmlns:p14="http://schemas.microsoft.com/office/powerpoint/2010/main" val="1206023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a-IR" sz="5300" b="1" dirty="0">
                <a:solidFill>
                  <a:srgbClr val="FF0000"/>
                </a:solidFill>
                <a:cs typeface="B Nazanin" panose="00000400000000000000" pitchFamily="2" charset="-78"/>
              </a:rPr>
              <a:t>گام چهارم</a:t>
            </a:r>
            <a:r>
              <a:rPr lang="fa-IR" sz="53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:</a:t>
            </a:r>
            <a:r>
              <a:rPr lang="en-US" dirty="0" smtClean="0">
                <a:solidFill>
                  <a:srgbClr val="FF0000"/>
                </a:solidFill>
                <a:cs typeface="B Nazanin" panose="000004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Nazanin" panose="00000400000000000000" pitchFamily="2" charset="-78"/>
              </a:rPr>
            </a:br>
            <a:r>
              <a:rPr lang="fa-IR" dirty="0" smtClean="0">
                <a:cs typeface="B Nazanin" panose="00000400000000000000" pitchFamily="2" charset="-78"/>
              </a:rPr>
              <a:t>پس از ورود به صفحه پورتال برای اولین بار ابتدا رمز عبور را عوض نمائید.</a:t>
            </a:r>
            <a:r>
              <a:rPr lang="en-US" dirty="0" smtClean="0">
                <a:solidFill>
                  <a:srgbClr val="FF0000"/>
                </a:solidFill>
                <a:cs typeface="B Nazanin" panose="000004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Nazanin" panose="00000400000000000000" pitchFamily="2" charset="-78"/>
              </a:rPr>
            </a:br>
            <a:endParaRPr lang="fa-I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97"/>
          <a:stretch/>
        </p:blipFill>
        <p:spPr>
          <a:xfrm>
            <a:off x="1522670" y="1600200"/>
            <a:ext cx="6098660" cy="3451485"/>
          </a:xfrm>
        </p:spPr>
      </p:pic>
    </p:spTree>
    <p:extLst>
      <p:ext uri="{BB962C8B-B14F-4D97-AF65-F5344CB8AC3E}">
        <p14:creationId xmlns:p14="http://schemas.microsoft.com/office/powerpoint/2010/main" val="38511045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rmAutofit fontScale="90000"/>
          </a:bodyPr>
          <a:lstStyle/>
          <a:p>
            <a:r>
              <a:rPr lang="fa-IR" sz="53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گام پنجم :</a:t>
            </a:r>
            <a:r>
              <a:rPr lang="fa-IR" dirty="0" smtClean="0">
                <a:solidFill>
                  <a:srgbClr val="FF0000"/>
                </a:solidFill>
                <a:cs typeface="B Nazanin" panose="00000400000000000000" pitchFamily="2" charset="-78"/>
              </a:rPr>
              <a:t/>
            </a:r>
            <a:br>
              <a:rPr lang="fa-IR" dirty="0" smtClean="0">
                <a:solidFill>
                  <a:srgbClr val="FF0000"/>
                </a:solidFill>
                <a:cs typeface="B Nazanin" panose="00000400000000000000" pitchFamily="2" charset="-78"/>
              </a:rPr>
            </a:br>
            <a:r>
              <a:rPr lang="fa-IR" dirty="0" smtClean="0">
                <a:cs typeface="B Nazanin" panose="00000400000000000000" pitchFamily="2" charset="-78"/>
              </a:rPr>
              <a:t>در قسمت درخواست وام ، نوع وام مورد نظر را انتخاب نمائید</a:t>
            </a:r>
            <a:r>
              <a:rPr lang="fa-IR" dirty="0" smtClean="0">
                <a:solidFill>
                  <a:srgbClr val="FF0000"/>
                </a:solidFill>
                <a:cs typeface="B Nazanin" panose="00000400000000000000" pitchFamily="2" charset="-78"/>
              </a:rPr>
              <a:t/>
            </a:r>
            <a:br>
              <a:rPr lang="fa-IR" dirty="0" smtClean="0">
                <a:solidFill>
                  <a:srgbClr val="FF0000"/>
                </a:solidFill>
                <a:cs typeface="B Nazanin" panose="00000400000000000000" pitchFamily="2" charset="-78"/>
              </a:rPr>
            </a:br>
            <a:endParaRPr lang="fa-IR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789"/>
          <a:stretch/>
        </p:blipFill>
        <p:spPr>
          <a:xfrm>
            <a:off x="4501487" y="2348880"/>
            <a:ext cx="4470158" cy="2526649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557"/>
          <a:stretch/>
        </p:blipFill>
        <p:spPr>
          <a:xfrm>
            <a:off x="179512" y="4240150"/>
            <a:ext cx="4321975" cy="2450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008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Autofit/>
          </a:bodyPr>
          <a:lstStyle/>
          <a:p>
            <a:r>
              <a:rPr lang="fa-IR" sz="72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/>
            </a:r>
            <a:br>
              <a:rPr lang="fa-IR" sz="7200" b="1" dirty="0" smtClean="0">
                <a:solidFill>
                  <a:srgbClr val="FF0000"/>
                </a:solidFill>
                <a:cs typeface="B Nazanin" panose="00000400000000000000" pitchFamily="2" charset="-78"/>
              </a:rPr>
            </a:br>
            <a:r>
              <a:rPr lang="fa-IR" sz="72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گام </a:t>
            </a:r>
            <a:r>
              <a:rPr lang="fa-IR" sz="7200" b="1" dirty="0">
                <a:solidFill>
                  <a:srgbClr val="FF0000"/>
                </a:solidFill>
                <a:cs typeface="B Nazanin" panose="00000400000000000000" pitchFamily="2" charset="-78"/>
              </a:rPr>
              <a:t>اول </a:t>
            </a:r>
            <a:r>
              <a:rPr lang="fa-IR" sz="72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:</a:t>
            </a:r>
            <a:r>
              <a:rPr lang="en-US" sz="7200" dirty="0"/>
              <a:t/>
            </a:r>
            <a:br>
              <a:rPr lang="en-US" sz="7200" dirty="0"/>
            </a:br>
            <a:endParaRPr lang="fa-IR" sz="7200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a-IR" sz="66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/>
            </a:r>
            <a:br>
              <a:rPr lang="fa-IR" sz="6600" b="1" dirty="0" smtClean="0">
                <a:solidFill>
                  <a:srgbClr val="FF0000"/>
                </a:solidFill>
                <a:cs typeface="B Nazanin" panose="00000400000000000000" pitchFamily="2" charset="-78"/>
              </a:rPr>
            </a:br>
            <a:r>
              <a:rPr lang="fa-IR" sz="7200" dirty="0" smtClean="0">
                <a:cs typeface="B Nazanin" panose="00000400000000000000" pitchFamily="2" charset="-78"/>
              </a:rPr>
              <a:t>ورود به سامانه صندوق رفاه به آدرس </a:t>
            </a:r>
            <a:r>
              <a:rPr lang="en-US" sz="7200" dirty="0" smtClean="0">
                <a:cs typeface="B Nazanin" panose="00000400000000000000" pitchFamily="2" charset="-78"/>
              </a:rPr>
              <a:t>bp.swf.ir</a:t>
            </a:r>
            <a:endParaRPr lang="fa-IR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91167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a-IR" sz="8000" b="1" dirty="0">
                <a:solidFill>
                  <a:srgbClr val="FF0000"/>
                </a:solidFill>
                <a:cs typeface="B Nazanin" panose="00000400000000000000" pitchFamily="2" charset="-78"/>
              </a:rPr>
              <a:t>گام دوم :</a:t>
            </a:r>
            <a:r>
              <a:rPr lang="en-US" sz="4900" dirty="0">
                <a:cs typeface="B Nazanin" panose="00000400000000000000" pitchFamily="2" charset="-78"/>
              </a:rPr>
              <a:t/>
            </a:r>
            <a:br>
              <a:rPr lang="en-US" sz="4900" dirty="0">
                <a:cs typeface="B Nazanin" panose="00000400000000000000" pitchFamily="2" charset="-78"/>
              </a:rPr>
            </a:br>
            <a:r>
              <a:rPr lang="fa-IR" sz="4000" dirty="0">
                <a:cs typeface="B Nazanin" panose="00000400000000000000" pitchFamily="2" charset="-78"/>
              </a:rPr>
              <a:t>پس از ورود به سایت قسمت تشکیل پرونده را انتخاب نمائید.</a:t>
            </a:r>
            <a:r>
              <a:rPr lang="en-US" dirty="0"/>
              <a:t/>
            </a:r>
            <a:br>
              <a:rPr lang="en-US" dirty="0"/>
            </a:br>
            <a:endParaRPr lang="fa-IR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283"/>
          <a:stretch/>
        </p:blipFill>
        <p:spPr>
          <a:xfrm>
            <a:off x="1619672" y="2348880"/>
            <a:ext cx="5698402" cy="3291114"/>
          </a:xfrm>
        </p:spPr>
      </p:pic>
    </p:spTree>
    <p:extLst>
      <p:ext uri="{BB962C8B-B14F-4D97-AF65-F5344CB8AC3E}">
        <p14:creationId xmlns:p14="http://schemas.microsoft.com/office/powerpoint/2010/main" val="1297912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a-IR" sz="8000" dirty="0">
                <a:solidFill>
                  <a:srgbClr val="FF0000"/>
                </a:solidFill>
                <a:cs typeface="B Nazanin" panose="00000400000000000000" pitchFamily="2" charset="-78"/>
              </a:rPr>
              <a:t>گام سوم :</a:t>
            </a:r>
            <a:r>
              <a:rPr lang="en-US" dirty="0">
                <a:cs typeface="B Nazanin" panose="00000400000000000000" pitchFamily="2" charset="-78"/>
              </a:rPr>
              <a:t/>
            </a:r>
            <a:br>
              <a:rPr lang="en-US" dirty="0">
                <a:cs typeface="B Nazanin" panose="00000400000000000000" pitchFamily="2" charset="-78"/>
              </a:rPr>
            </a:br>
            <a:r>
              <a:rPr lang="fa-IR" sz="4000" dirty="0">
                <a:cs typeface="B Nazanin" panose="00000400000000000000" pitchFamily="2" charset="-78"/>
              </a:rPr>
              <a:t>در صفحه مورد نظر کد ملی و تاریخ تولد را با فرمت خواسته شده وارد نمایید و دکمه جستجو را انتخاب کنید.</a:t>
            </a:r>
            <a:r>
              <a:rPr lang="en-US" sz="4000" dirty="0">
                <a:cs typeface="B Nazanin" panose="00000400000000000000" pitchFamily="2" charset="-78"/>
              </a:rPr>
              <a:t/>
            </a:r>
            <a:br>
              <a:rPr lang="en-US" sz="4000" dirty="0">
                <a:cs typeface="B Nazanin" panose="00000400000000000000" pitchFamily="2" charset="-78"/>
              </a:rPr>
            </a:br>
            <a:endParaRPr lang="fa-IR" dirty="0">
              <a:cs typeface="B Nazanin" panose="00000400000000000000" pitchFamily="2" charset="-78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34"/>
          <a:stretch/>
        </p:blipFill>
        <p:spPr>
          <a:xfrm>
            <a:off x="1619672" y="2996952"/>
            <a:ext cx="6098660" cy="3421505"/>
          </a:xfrm>
        </p:spPr>
      </p:pic>
    </p:spTree>
    <p:extLst>
      <p:ext uri="{BB962C8B-B14F-4D97-AF65-F5344CB8AC3E}">
        <p14:creationId xmlns:p14="http://schemas.microsoft.com/office/powerpoint/2010/main" val="103608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a-IR" sz="8000" dirty="0">
                <a:solidFill>
                  <a:srgbClr val="FF0000"/>
                </a:solidFill>
                <a:cs typeface="B Nazanin" panose="00000400000000000000" pitchFamily="2" charset="-78"/>
              </a:rPr>
              <a:t>گام چهارم:</a:t>
            </a:r>
            <a:r>
              <a:rPr lang="en-US" sz="8000" dirty="0">
                <a:solidFill>
                  <a:srgbClr val="FF0000"/>
                </a:solidFill>
                <a:cs typeface="B Nazanin" panose="00000400000000000000" pitchFamily="2" charset="-78"/>
              </a:rPr>
              <a:t/>
            </a:r>
            <a:br>
              <a:rPr lang="en-US" sz="8000" dirty="0">
                <a:solidFill>
                  <a:srgbClr val="FF0000"/>
                </a:solidFill>
                <a:cs typeface="B Nazanin" panose="00000400000000000000" pitchFamily="2" charset="-78"/>
              </a:rPr>
            </a:br>
            <a:r>
              <a:rPr lang="fa-IR" sz="4000" dirty="0">
                <a:cs typeface="B Nazanin" panose="00000400000000000000" pitchFamily="2" charset="-78"/>
              </a:rPr>
              <a:t>سپس تمام گزینه های ستاره دار را پر نمائید و در نهایت کلید ذخیره را انتخاب کنید</a:t>
            </a:r>
            <a:r>
              <a:rPr lang="fa-IR" dirty="0">
                <a:cs typeface="B Nazanin" panose="00000400000000000000" pitchFamily="2" charset="-78"/>
              </a:rPr>
              <a:t>.</a:t>
            </a:r>
            <a:r>
              <a:rPr lang="en-US" dirty="0"/>
              <a:t/>
            </a:r>
            <a:br>
              <a:rPr lang="en-US" dirty="0"/>
            </a:br>
            <a:endParaRPr lang="fa-IR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715"/>
          <a:stretch/>
        </p:blipFill>
        <p:spPr>
          <a:xfrm>
            <a:off x="4751512" y="2276872"/>
            <a:ext cx="4102331" cy="2321033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84"/>
          <a:stretch/>
        </p:blipFill>
        <p:spPr>
          <a:xfrm>
            <a:off x="107504" y="4005064"/>
            <a:ext cx="4644008" cy="2617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863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26642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a-IR" sz="4800" dirty="0">
                <a:cs typeface="B Nazanin" panose="00000400000000000000" pitchFamily="2" charset="-78"/>
              </a:rPr>
              <a:t>پس از ذخیره همه اطلاعات منتظر بمانید تا کارشناس صندوق رفاه دانشگاه مورد نظر شما را تائید نمایند</a:t>
            </a:r>
            <a:r>
              <a:rPr lang="fa-IR" sz="4800" dirty="0" smtClean="0">
                <a:cs typeface="B Nazanin" panose="00000400000000000000" pitchFamily="2" charset="-78"/>
              </a:rPr>
              <a:t>.</a:t>
            </a:r>
            <a:endParaRPr lang="en-US" sz="48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75771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55699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fa-IR" sz="7200" b="1" dirty="0">
                <a:cs typeface="B Nazanin" panose="00000400000000000000" pitchFamily="2" charset="-78"/>
              </a:rPr>
              <a:t>مراحل ثبت تسهیلات وام تحصیلی </a:t>
            </a:r>
            <a:r>
              <a:rPr lang="fa-IR" sz="7200" b="1" dirty="0" smtClean="0">
                <a:cs typeface="B Nazanin" panose="00000400000000000000" pitchFamily="2" charset="-78"/>
              </a:rPr>
              <a:t>در </a:t>
            </a:r>
            <a:r>
              <a:rPr lang="fa-IR" sz="7200" b="1" dirty="0">
                <a:cs typeface="B Nazanin" panose="00000400000000000000" pitchFamily="2" charset="-78"/>
              </a:rPr>
              <a:t>سیستم صندوق </a:t>
            </a:r>
            <a:r>
              <a:rPr lang="fa-IR" sz="7200" b="1" dirty="0" smtClean="0">
                <a:cs typeface="B Nazanin" panose="00000400000000000000" pitchFamily="2" charset="-78"/>
              </a:rPr>
              <a:t>رفاه</a:t>
            </a:r>
            <a:r>
              <a:rPr lang="en-US" dirty="0"/>
              <a:t/>
            </a:r>
            <a:br>
              <a:rPr lang="en-US" dirty="0"/>
            </a:b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408883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Autofit/>
          </a:bodyPr>
          <a:lstStyle/>
          <a:p>
            <a:r>
              <a:rPr lang="fa-IR" sz="72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/>
            </a:r>
            <a:br>
              <a:rPr lang="fa-IR" sz="7200" b="1" dirty="0" smtClean="0">
                <a:solidFill>
                  <a:srgbClr val="FF0000"/>
                </a:solidFill>
                <a:cs typeface="B Nazanin" panose="00000400000000000000" pitchFamily="2" charset="-78"/>
              </a:rPr>
            </a:br>
            <a:r>
              <a:rPr lang="fa-IR" sz="72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گام </a:t>
            </a:r>
            <a:r>
              <a:rPr lang="fa-IR" sz="7200" b="1" dirty="0">
                <a:solidFill>
                  <a:srgbClr val="FF0000"/>
                </a:solidFill>
                <a:cs typeface="B Nazanin" panose="00000400000000000000" pitchFamily="2" charset="-78"/>
              </a:rPr>
              <a:t>اول </a:t>
            </a:r>
            <a:r>
              <a:rPr lang="fa-IR" sz="72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:</a:t>
            </a:r>
            <a:r>
              <a:rPr lang="en-US" sz="7200" dirty="0"/>
              <a:t/>
            </a:r>
            <a:br>
              <a:rPr lang="en-US" sz="7200" dirty="0"/>
            </a:br>
            <a:endParaRPr lang="fa-IR" sz="7200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a-IR" sz="66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/>
            </a:r>
            <a:br>
              <a:rPr lang="fa-IR" sz="6600" b="1" dirty="0" smtClean="0">
                <a:solidFill>
                  <a:srgbClr val="FF0000"/>
                </a:solidFill>
                <a:cs typeface="B Nazanin" panose="00000400000000000000" pitchFamily="2" charset="-78"/>
              </a:rPr>
            </a:br>
            <a:r>
              <a:rPr lang="fa-IR" sz="7200" dirty="0" smtClean="0">
                <a:cs typeface="B Nazanin" panose="00000400000000000000" pitchFamily="2" charset="-78"/>
              </a:rPr>
              <a:t>ورود به سامانه صندوق رفاه به آدرس </a:t>
            </a:r>
            <a:r>
              <a:rPr lang="en-US" sz="7200" dirty="0" smtClean="0">
                <a:cs typeface="B Nazanin" panose="00000400000000000000" pitchFamily="2" charset="-78"/>
              </a:rPr>
              <a:t>bp.swf.ir</a:t>
            </a:r>
            <a:endParaRPr lang="fa-IR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419422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 fontScale="90000"/>
          </a:bodyPr>
          <a:lstStyle/>
          <a:p>
            <a:r>
              <a:rPr lang="fa-IR" b="1" dirty="0">
                <a:solidFill>
                  <a:srgbClr val="FF0000"/>
                </a:solidFill>
                <a:cs typeface="B Nazanin" panose="00000400000000000000" pitchFamily="2" charset="-78"/>
              </a:rPr>
              <a:t>گام دوم </a:t>
            </a:r>
            <a:r>
              <a:rPr lang="fa-IR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:</a:t>
            </a:r>
            <a:r>
              <a:rPr lang="en-US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/>
            </a:r>
            <a:br>
              <a:rPr lang="en-US" b="1" dirty="0" smtClean="0">
                <a:solidFill>
                  <a:srgbClr val="FF0000"/>
                </a:solidFill>
                <a:cs typeface="B Nazanin" panose="00000400000000000000" pitchFamily="2" charset="-78"/>
              </a:rPr>
            </a:br>
            <a:r>
              <a:rPr lang="fa-IR" dirty="0">
                <a:cs typeface="B Nazanin" panose="00000400000000000000" pitchFamily="2" charset="-78"/>
              </a:rPr>
              <a:t>پس از ورود به سایت قسمت </a:t>
            </a:r>
            <a:r>
              <a:rPr lang="fa-IR" dirty="0" smtClean="0">
                <a:cs typeface="B Nazanin" panose="00000400000000000000" pitchFamily="2" charset="-78"/>
              </a:rPr>
              <a:t>ورود به پورتال را </a:t>
            </a:r>
            <a:r>
              <a:rPr lang="fa-IR" dirty="0">
                <a:cs typeface="B Nazanin" panose="00000400000000000000" pitchFamily="2" charset="-78"/>
              </a:rPr>
              <a:t>انتخاب نمائید.</a:t>
            </a:r>
            <a:endParaRPr lang="fa-I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652"/>
          <a:stretch/>
        </p:blipFill>
        <p:spPr>
          <a:xfrm>
            <a:off x="1578723" y="1600200"/>
            <a:ext cx="5986553" cy="3406515"/>
          </a:xfrm>
        </p:spPr>
      </p:pic>
    </p:spTree>
    <p:extLst>
      <p:ext uri="{BB962C8B-B14F-4D97-AF65-F5344CB8AC3E}">
        <p14:creationId xmlns:p14="http://schemas.microsoft.com/office/powerpoint/2010/main" val="36326028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115</TotalTime>
  <Words>63</Words>
  <Application>Microsoft Office PowerPoint</Application>
  <PresentationFormat>On-screen Show (4:3)</PresentationFormat>
  <Paragraphs>14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Apex</vt:lpstr>
      <vt:lpstr>مراحل ثبت نام در سیستم صندوق رفاه جهت دریافت تسهیلات خوابگاه و وام تحصیلی </vt:lpstr>
      <vt:lpstr> گام اول : </vt:lpstr>
      <vt:lpstr>گام دوم : پس از ورود به سایت قسمت تشکیل پرونده را انتخاب نمائید. </vt:lpstr>
      <vt:lpstr>گام سوم : در صفحه مورد نظر کد ملی و تاریخ تولد را با فرمت خواسته شده وارد نمایید و دکمه جستجو را انتخاب کنید. </vt:lpstr>
      <vt:lpstr>گام چهارم: سپس تمام گزینه های ستاره دار را پر نمائید و در نهایت کلید ذخیره را انتخاب کنید. </vt:lpstr>
      <vt:lpstr>PowerPoint Presentation</vt:lpstr>
      <vt:lpstr>PowerPoint Presentation</vt:lpstr>
      <vt:lpstr> گام اول : </vt:lpstr>
      <vt:lpstr>گام دوم : پس از ورود به سایت قسمت ورود به پورتال را انتخاب نمائید.</vt:lpstr>
      <vt:lpstr>گام سوم : در صفحه مورد نظر نام کاربری (کد ملی ) و رمز عبور (کدملی )را با فرمت خواسته شده وارد نمایید و دکمه جستجو را انتخاب کنید</vt:lpstr>
      <vt:lpstr>گام چهارم: پس از ورود به صفحه پورتال برای اولین بار ابتدا رمز عبور را عوض نمائید. </vt:lpstr>
      <vt:lpstr>گام پنجم : در قسمت درخواست وام ، نوع وام مورد نظر را انتخاب نمائید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مراحل ثبت نام در سیستم صندوق رفاه جهت دریافت تسهیلات خوابگاه و وام تحصیلی</dc:title>
  <dc:creator>gt</dc:creator>
  <cp:lastModifiedBy>gt</cp:lastModifiedBy>
  <cp:revision>8</cp:revision>
  <dcterms:created xsi:type="dcterms:W3CDTF">2020-01-01T10:38:37Z</dcterms:created>
  <dcterms:modified xsi:type="dcterms:W3CDTF">2020-01-11T06:38:40Z</dcterms:modified>
</cp:coreProperties>
</file>