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51" r:id="rId1"/>
  </p:sldMasterIdLst>
  <p:notesMasterIdLst>
    <p:notesMasterId r:id="rId38"/>
  </p:notesMasterIdLst>
  <p:sldIdLst>
    <p:sldId id="292" r:id="rId2"/>
    <p:sldId id="256" r:id="rId3"/>
    <p:sldId id="257" r:id="rId4"/>
    <p:sldId id="259" r:id="rId5"/>
    <p:sldId id="260" r:id="rId6"/>
    <p:sldId id="286" r:id="rId7"/>
    <p:sldId id="285" r:id="rId8"/>
    <p:sldId id="262" r:id="rId9"/>
    <p:sldId id="263" r:id="rId10"/>
    <p:sldId id="264" r:id="rId11"/>
    <p:sldId id="261" r:id="rId12"/>
    <p:sldId id="287" r:id="rId13"/>
    <p:sldId id="265" r:id="rId14"/>
    <p:sldId id="266" r:id="rId15"/>
    <p:sldId id="267" r:id="rId16"/>
    <p:sldId id="268" r:id="rId17"/>
    <p:sldId id="269" r:id="rId18"/>
    <p:sldId id="270" r:id="rId19"/>
    <p:sldId id="288" r:id="rId20"/>
    <p:sldId id="271" r:id="rId21"/>
    <p:sldId id="272" r:id="rId22"/>
    <p:sldId id="273" r:id="rId23"/>
    <p:sldId id="274" r:id="rId24"/>
    <p:sldId id="275" r:id="rId25"/>
    <p:sldId id="276" r:id="rId26"/>
    <p:sldId id="277" r:id="rId27"/>
    <p:sldId id="278" r:id="rId28"/>
    <p:sldId id="279" r:id="rId29"/>
    <p:sldId id="293" r:id="rId30"/>
    <p:sldId id="281" r:id="rId31"/>
    <p:sldId id="282" r:id="rId32"/>
    <p:sldId id="283" r:id="rId33"/>
    <p:sldId id="289" r:id="rId34"/>
    <p:sldId id="294" r:id="rId35"/>
    <p:sldId id="291" r:id="rId36"/>
    <p:sldId id="284" r:id="rId37"/>
  </p:sldIdLst>
  <p:sldSz cx="12192000" cy="6858000"/>
  <p:notesSz cx="6858000" cy="12192000"/>
  <p:embeddedFontLst>
    <p:embeddedFont>
      <p:font typeface="Corbel" panose="020B0503020204020204" pitchFamily="34" charset="0"/>
      <p:regular r:id="rId39"/>
      <p:bold r:id="rId40"/>
      <p:italic r:id="rId41"/>
      <p:boldItalic r:id="rId42"/>
    </p:embeddedFont>
    <p:embeddedFont>
      <p:font typeface="Tahoma" panose="020B0604030504040204" pitchFamily="34" charset="0"/>
      <p:regular r:id="rId43"/>
      <p:bold r:id="rId44"/>
    </p:embeddedFont>
    <p:embeddedFont>
      <p:font typeface="B Titr" panose="00000700000000000000" pitchFamily="2" charset="-78"/>
      <p:bold r:id="rId45"/>
    </p:embeddedFont>
    <p:embeddedFont>
      <p:font typeface="Calibri" panose="020F0502020204030204" pitchFamily="34" charset="0"/>
      <p:regular r:id="rId46"/>
      <p:bold r:id="rId47"/>
      <p:italic r:id="rId48"/>
      <p:boldItalic r:id="rId49"/>
    </p:embeddedFont>
    <p:embeddedFont>
      <p:font typeface="B Nazanin" panose="00000400000000000000" pitchFamily="2" charset="-78"/>
      <p:regular r:id="rId50"/>
      <p:bold r:id="rId51"/>
    </p:embeddedFont>
    <p:embeddedFont>
      <p:font typeface="Malgun Gothic Semilight" panose="020B0604020202020204" charset="-128"/>
      <p:regular r:id="rId52"/>
    </p:embeddedFont>
    <p:embeddedFont>
      <p:font typeface="MiSans" panose="020B0604020202020204" charset="-122"/>
      <p:regular r:id="rId5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hammad kanani" initials="mk" lastIdx="1" clrIdx="0">
    <p:extLst>
      <p:ext uri="{19B8F6BF-5375-455C-9EA6-DF929625EA0E}">
        <p15:presenceInfo xmlns:p15="http://schemas.microsoft.com/office/powerpoint/2012/main" userId="1d400bd3afe7f90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3E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74" d="100"/>
          <a:sy n="74" d="100"/>
        </p:scale>
        <p:origin x="55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نگهدارنده مکان سربرگ 1"/>
          <p:cNvSpPr>
            <a:spLocks noGrp="1"/>
          </p:cNvSpPr>
          <p:nvPr>
            <p:ph type="hdr" sz="quarter"/>
          </p:nvPr>
        </p:nvSpPr>
        <p:spPr>
          <a:xfrm>
            <a:off x="3886200" y="0"/>
            <a:ext cx="2971800" cy="611188"/>
          </a:xfrm>
          <a:prstGeom prst="rect">
            <a:avLst/>
          </a:prstGeom>
        </p:spPr>
        <p:txBody>
          <a:bodyPr vert="horz" lIns="91440" tIns="45720" rIns="91440" bIns="45720" rtlCol="1"/>
          <a:lstStyle>
            <a:lvl1pPr algn="r">
              <a:defRPr sz="1200"/>
            </a:lvl1pPr>
          </a:lstStyle>
          <a:p>
            <a:endParaRPr lang="fa-IR"/>
          </a:p>
        </p:txBody>
      </p:sp>
      <p:sp>
        <p:nvSpPr>
          <p:cNvPr id="3" name="نگهدارنده مکان تاریخ 2"/>
          <p:cNvSpPr>
            <a:spLocks noGrp="1"/>
          </p:cNvSpPr>
          <p:nvPr>
            <p:ph type="dt" idx="1"/>
          </p:nvPr>
        </p:nvSpPr>
        <p:spPr>
          <a:xfrm>
            <a:off x="1588" y="0"/>
            <a:ext cx="2971800" cy="611188"/>
          </a:xfrm>
          <a:prstGeom prst="rect">
            <a:avLst/>
          </a:prstGeom>
        </p:spPr>
        <p:txBody>
          <a:bodyPr vert="horz" lIns="91440" tIns="45720" rIns="91440" bIns="45720" rtlCol="1"/>
          <a:lstStyle>
            <a:lvl1pPr algn="l">
              <a:defRPr sz="1200"/>
            </a:lvl1pPr>
          </a:lstStyle>
          <a:p>
            <a:fld id="{AC45358D-8A66-8547-A96D-E0AC953CBB40}" type="datetimeFigureOut">
              <a:rPr lang="fa-IR" smtClean="0"/>
              <a:t>02/10/1448</a:t>
            </a:fld>
            <a:endParaRPr lang="fa-IR"/>
          </a:p>
        </p:txBody>
      </p:sp>
      <p:sp>
        <p:nvSpPr>
          <p:cNvPr id="4" name="نگهدارنده مکان تصویر اسلاید 3"/>
          <p:cNvSpPr>
            <a:spLocks noGrp="1" noRot="1" noChangeAspect="1"/>
          </p:cNvSpPr>
          <p:nvPr>
            <p:ph type="sldImg" idx="2"/>
          </p:nvPr>
        </p:nvSpPr>
        <p:spPr>
          <a:xfrm>
            <a:off x="-228600" y="1524000"/>
            <a:ext cx="7315200" cy="4114800"/>
          </a:xfrm>
          <a:prstGeom prst="rect">
            <a:avLst/>
          </a:prstGeom>
          <a:noFill/>
          <a:ln w="12700">
            <a:solidFill>
              <a:prstClr val="black"/>
            </a:solidFill>
          </a:ln>
        </p:spPr>
        <p:txBody>
          <a:bodyPr vert="horz" lIns="91440" tIns="45720" rIns="91440" bIns="45720" rtlCol="1" anchor="ctr"/>
          <a:lstStyle/>
          <a:p>
            <a:endParaRPr lang="fa-IR"/>
          </a:p>
        </p:txBody>
      </p:sp>
      <p:sp>
        <p:nvSpPr>
          <p:cNvPr id="5" name="نگهدارنده مکان نكات 4"/>
          <p:cNvSpPr>
            <a:spLocks noGrp="1"/>
          </p:cNvSpPr>
          <p:nvPr>
            <p:ph type="body" sz="quarter" idx="3"/>
          </p:nvPr>
        </p:nvSpPr>
        <p:spPr>
          <a:xfrm>
            <a:off x="685800" y="5867400"/>
            <a:ext cx="5486400" cy="4800600"/>
          </a:xfrm>
          <a:prstGeom prst="rect">
            <a:avLst/>
          </a:prstGeom>
        </p:spPr>
        <p:txBody>
          <a:bodyPr vert="horz" lIns="91440" tIns="45720" rIns="91440" bIns="45720" rtlCol="1"/>
          <a:lstStyle/>
          <a:p>
            <a:pPr lvl="0"/>
            <a:r>
              <a:rPr lang="fa-IR"/>
              <a:t>برای ویرایش سبک‌های متن اصلی، کلیک کنید</a:t>
            </a:r>
          </a:p>
          <a:p>
            <a:pPr lvl="1"/>
            <a:r>
              <a:rPr lang="fa-IR"/>
              <a:t>سطح دوم</a:t>
            </a:r>
          </a:p>
          <a:p>
            <a:pPr lvl="2"/>
            <a:r>
              <a:rPr lang="fa-IR"/>
              <a:t>سطح سوم</a:t>
            </a:r>
          </a:p>
          <a:p>
            <a:pPr lvl="3"/>
            <a:r>
              <a:rPr lang="fa-IR"/>
              <a:t>سطح چهارم</a:t>
            </a:r>
          </a:p>
          <a:p>
            <a:pPr lvl="4"/>
            <a:r>
              <a:rPr lang="fa-IR"/>
              <a:t>سطح پنجم</a:t>
            </a:r>
          </a:p>
        </p:txBody>
      </p:sp>
      <p:sp>
        <p:nvSpPr>
          <p:cNvPr id="6" name="نگهدارنده مکان پانویس 5"/>
          <p:cNvSpPr>
            <a:spLocks noGrp="1"/>
          </p:cNvSpPr>
          <p:nvPr>
            <p:ph type="ftr" sz="quarter" idx="4"/>
          </p:nvPr>
        </p:nvSpPr>
        <p:spPr>
          <a:xfrm>
            <a:off x="3886200" y="11580813"/>
            <a:ext cx="2971800" cy="611187"/>
          </a:xfrm>
          <a:prstGeom prst="rect">
            <a:avLst/>
          </a:prstGeom>
        </p:spPr>
        <p:txBody>
          <a:bodyPr vert="horz" lIns="91440" tIns="45720" rIns="91440" bIns="45720" rtlCol="1" anchor="b"/>
          <a:lstStyle>
            <a:lvl1pPr algn="r">
              <a:defRPr sz="1200"/>
            </a:lvl1pPr>
          </a:lstStyle>
          <a:p>
            <a:endParaRPr lang="fa-IR"/>
          </a:p>
        </p:txBody>
      </p:sp>
      <p:sp>
        <p:nvSpPr>
          <p:cNvPr id="7" name="نگهدارنده مکان شماره اسلاید 6"/>
          <p:cNvSpPr>
            <a:spLocks noGrp="1"/>
          </p:cNvSpPr>
          <p:nvPr>
            <p:ph type="sldNum" sz="quarter" idx="5"/>
          </p:nvPr>
        </p:nvSpPr>
        <p:spPr>
          <a:xfrm>
            <a:off x="1588" y="11580813"/>
            <a:ext cx="2971800" cy="611187"/>
          </a:xfrm>
          <a:prstGeom prst="rect">
            <a:avLst/>
          </a:prstGeom>
        </p:spPr>
        <p:txBody>
          <a:bodyPr vert="horz" lIns="91440" tIns="45720" rIns="91440" bIns="45720" rtlCol="1" anchor="b"/>
          <a:lstStyle>
            <a:lvl1pPr algn="l">
              <a:defRPr sz="1200"/>
            </a:lvl1pPr>
          </a:lstStyle>
          <a:p>
            <a:fld id="{B024A9B2-6FFB-784D-BA56-CEC3CE7E933E}" type="slidenum">
              <a:rPr lang="fa-IR" smtClean="0"/>
              <a:t>‹#›</a:t>
            </a:fld>
            <a:endParaRPr lang="fa-IR"/>
          </a:p>
        </p:txBody>
      </p:sp>
    </p:spTree>
    <p:extLst>
      <p:ext uri="{BB962C8B-B14F-4D97-AF65-F5344CB8AC3E}">
        <p14:creationId xmlns:p14="http://schemas.microsoft.com/office/powerpoint/2010/main" val="10455359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2849121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2950860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73209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354335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13325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7021451-1387-4CA6-816F-3879F97B5CBC}"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1"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719668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2565689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3978491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dirty="0"/>
              <a:t>7/25/2026</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413787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51994944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10371759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739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7/25/2026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38411561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7/25/2026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889701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7/25/2026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02012857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7/25/2026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4129071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7/25/2026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94595355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7/25/2026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167532270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7/25/2026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83111840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7/25/2026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68549583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6DFF08F-DC6B-4601-B491-B0F83F6DD2DA}" type="datetimeFigureOut">
              <a:rPr lang="en-US" dirty="0"/>
              <a:pPr/>
              <a:t>7/25/2026</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211910711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hf sldNum="0" hdr="0" ftr="0" dt="0"/>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1.emf"/></Relationships>
</file>

<file path=ppt/slides/_rels/slide2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1606;&#1575;&#1605;&#1607;%20&#1608;&#1586;&#1740;&#1585;%20&#1583;&#1587;&#1578;&#1608;&#1585;&#1575;&#1604;&#1593;&#1605;&#1604;%20&#1575;&#1580;&#1585;&#1575;&#1740;&#1740;.pdf" TargetMode="External"/><Relationship Id="rId7" Type="http://schemas.openxmlformats.org/officeDocument/2006/relationships/hyperlink" Target="../../&#1606;&#1575;&#1605;&#1607;%20&#1662;&#1608;&#1740;&#1588;%20&#1587;&#1585;&#1591;&#1575;&#1606;%20&#1705;&#1575;&#1585;&#1705;&#1606;&#1575;&#1606;/attachments-fnevpchc/&#1593;&#1606;&#1575;&#1608;&#1740;&#1606;%20&#1570;&#1605;&#1608;&#1586;&#1588;&#1740;%20&#1705;&#1575;&#1585;&#1705;&#1606;&#1575;&#1606;%20&#1583;&#1608;&#1604;&#1578;-&#1575;&#1583;&#1575;&#1585;&#1740;%20&#1575;&#1587;&#1578;&#1582;&#1583;&#1575;&#1605;&#1740;.pdf" TargetMode="External"/><Relationship Id="rId2" Type="http://schemas.openxmlformats.org/officeDocument/2006/relationships/notesSlide" Target="../notesSlides/notesSlide34.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hyperlink" Target="../../&#1606;&#1575;&#1605;&#1607;%20&#1662;&#1608;&#1740;&#1588;%20&#1587;&#1585;&#1591;&#1575;&#1606;%20&#1705;&#1575;&#1585;&#1705;&#1606;&#1575;&#1606;/attachments-fnevpchc/&#1576;&#1582;&#1588;&#1606;&#1575;&#1605;&#1607;%20&#1570;&#1605;&#1608;&#1586;&#1588;%20&#1705;&#1575;&#1585;&#1705;&#1606;&#1575;&#1606;-&#1575;&#1583;&#1575;&#1585;&#1740;%20&#1575;&#1587;&#1578;&#1582;&#1583;&#1575;&#1605;&#1740;.pdf" TargetMode="External"/><Relationship Id="rId10" Type="http://schemas.openxmlformats.org/officeDocument/2006/relationships/hyperlink" Target="../&#1583;&#1587;&#1578;&#1608;&#1585;&#1575;&#1604;&#1593;&#1605;&#1604;%20&#1575;&#1580;&#1585;&#1575;&#1740;&#1740;%20&#1582;&#1608;&#1583;&#1605;&#1585;&#1575;&#1602;&#1576;&#1578;&#1740;%20&#1587;&#1585;&#1591;&#1575;&#1606;.pdf" TargetMode="External"/><Relationship Id="rId4" Type="http://schemas.openxmlformats.org/officeDocument/2006/relationships/image" Target="../media/image26.png"/><Relationship Id="rId9"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تصویر پس زمینه سبز - عکس نود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90899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90 طرح بسم الله الرحمن الرحیم با کیفیت بالا + دانلو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2604" y="2301261"/>
            <a:ext cx="5183535" cy="30728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8376" y="281307"/>
            <a:ext cx="2871989" cy="1738648"/>
          </a:xfrm>
          <a:prstGeom prst="rect">
            <a:avLst/>
          </a:prstGeom>
        </p:spPr>
      </p:pic>
    </p:spTree>
    <p:extLst>
      <p:ext uri="{BB962C8B-B14F-4D97-AF65-F5344CB8AC3E}">
        <p14:creationId xmlns:p14="http://schemas.microsoft.com/office/powerpoint/2010/main" val="30647362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9">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893969" y="1903906"/>
            <a:ext cx="10211173" cy="2313390"/>
          </a:xfrm>
          <a:prstGeom prst="roundRect">
            <a:avLst>
              <a:gd name="adj" fmla="val 6321"/>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3" name="Shape 1"/>
          <p:cNvSpPr/>
          <p:nvPr/>
        </p:nvSpPr>
        <p:spPr>
          <a:xfrm>
            <a:off x="926092" y="4681220"/>
            <a:ext cx="10179050" cy="1905635"/>
          </a:xfrm>
          <a:prstGeom prst="roundRect">
            <a:avLst>
              <a:gd name="adj" fmla="val 6321"/>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pic>
        <p:nvPicPr>
          <p:cNvPr id="4" name="Image 0" descr="https://kimi-img.moonshot.cn/pub/slides/slides_tmpl/image/25-08-27-20:03:50-d2nf89h8bjvh7rlj09kg.png"/>
          <p:cNvPicPr>
            <a:picLocks noChangeAspect="1"/>
          </p:cNvPicPr>
          <p:nvPr/>
        </p:nvPicPr>
        <p:blipFill>
          <a:blip r:embed="rId3"/>
          <a:stretch>
            <a:fillRect/>
          </a:stretch>
        </p:blipFill>
        <p:spPr>
          <a:xfrm>
            <a:off x="1343660" y="1997710"/>
            <a:ext cx="8344535" cy="298450"/>
          </a:xfrm>
          <a:prstGeom prst="rect">
            <a:avLst/>
          </a:prstGeom>
        </p:spPr>
      </p:pic>
      <p:pic>
        <p:nvPicPr>
          <p:cNvPr id="5" name="Image 1" descr="https://kimi-img.moonshot.cn/pub/slides/slides_tmpl/image/25-08-27-20:03:50-d2nf89h8bjvh7rlj09kg.png"/>
          <p:cNvPicPr>
            <a:picLocks noChangeAspect="1"/>
          </p:cNvPicPr>
          <p:nvPr/>
        </p:nvPicPr>
        <p:blipFill>
          <a:blip r:embed="rId3"/>
          <a:stretch>
            <a:fillRect/>
          </a:stretch>
        </p:blipFill>
        <p:spPr>
          <a:xfrm>
            <a:off x="1875472" y="4198620"/>
            <a:ext cx="8344535" cy="298450"/>
          </a:xfrm>
          <a:prstGeom prst="rect">
            <a:avLst/>
          </a:prstGeom>
        </p:spPr>
      </p:pic>
      <p:sp>
        <p:nvSpPr>
          <p:cNvPr id="6" name="Text 2"/>
          <p:cNvSpPr/>
          <p:nvPr/>
        </p:nvSpPr>
        <p:spPr>
          <a:xfrm>
            <a:off x="958215" y="570880"/>
            <a:ext cx="9799955" cy="707886"/>
          </a:xfrm>
          <a:prstGeom prst="rect">
            <a:avLst/>
          </a:prstGeom>
          <a:noFill/>
          <a:ln/>
        </p:spPr>
        <p:txBody>
          <a:bodyPr wrap="square" lIns="91440" tIns="45720" rIns="91440" bIns="45720" rtlCol="0" anchor="t">
            <a:spAutoFit/>
          </a:bodyPr>
          <a:lstStyle/>
          <a:p>
            <a:pPr algn="r" rtl="1">
              <a:lnSpc>
                <a:spcPct val="100000"/>
              </a:lnSpc>
            </a:pPr>
            <a:r>
              <a:rPr lang="en-US" sz="4000" b="1" dirty="0">
                <a:solidFill>
                  <a:srgbClr val="FF0000"/>
                </a:solidFill>
                <a:latin typeface="MiSans" pitchFamily="34" charset="0"/>
                <a:ea typeface="MiSans" pitchFamily="34" charset="-122"/>
                <a:cs typeface="B Nazanin" panose="00000400000000000000" pitchFamily="2" charset="-78"/>
              </a:rPr>
              <a:t>افسانه‌ها و واقعیت‌های سرطان</a:t>
            </a:r>
          </a:p>
        </p:txBody>
      </p:sp>
      <p:sp>
        <p:nvSpPr>
          <p:cNvPr id="7" name="Text 3"/>
          <p:cNvSpPr/>
          <p:nvPr/>
        </p:nvSpPr>
        <p:spPr>
          <a:xfrm>
            <a:off x="1719954" y="1560449"/>
            <a:ext cx="8822690" cy="393954"/>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83E0E"/>
                </a:solidFill>
                <a:latin typeface="MiSans" pitchFamily="34" charset="0"/>
                <a:ea typeface="MiSans" pitchFamily="34" charset="-122"/>
                <a:cs typeface="B Titr" panose="00000700000000000000" pitchFamily="2" charset="-78"/>
              </a:rPr>
              <a:t>باورهای نادرست رایج</a:t>
            </a:r>
          </a:p>
        </p:txBody>
      </p:sp>
      <p:sp>
        <p:nvSpPr>
          <p:cNvPr id="8" name="Text 4"/>
          <p:cNvSpPr/>
          <p:nvPr/>
        </p:nvSpPr>
        <p:spPr>
          <a:xfrm>
            <a:off x="1343660" y="1903906"/>
            <a:ext cx="9516110" cy="2012859"/>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شایعات زیادی درباره سرطان وجود دارد: درمان قطعی پنهان توسط شرکت‌های داروسازی صحت ندارد، بسیاری از پزشکان و صاحبان شرکت‌ها خود بر اثر سرطان </a:t>
            </a:r>
            <a:r>
              <a:rPr lang="en-US" sz="1600" b="1" dirty="0" err="1">
                <a:solidFill>
                  <a:srgbClr val="000000"/>
                </a:solidFill>
                <a:latin typeface="MiSans" pitchFamily="34" charset="0"/>
                <a:ea typeface="MiSans" pitchFamily="34" charset="-122"/>
                <a:cs typeface="B Nazanin" panose="00000400000000000000" pitchFamily="2" charset="-78"/>
              </a:rPr>
              <a:t>فوت</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a:solidFill>
                  <a:srgbClr val="000000"/>
                </a:solidFill>
                <a:latin typeface="MiSans" pitchFamily="34" charset="0"/>
                <a:ea typeface="MiSans" pitchFamily="34" charset="-122"/>
                <a:cs typeface="B Nazanin" panose="00000400000000000000" pitchFamily="2" charset="-78"/>
              </a:rPr>
              <a:t>کرده‌اند</a:t>
            </a:r>
            <a:endParaRPr lang="fa-IR" sz="16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 سرطان مسری نیست، هرچند برخی عوامل عفونی ایجادکننده </a:t>
            </a:r>
            <a:r>
              <a:rPr lang="en-US" sz="1600" b="1" dirty="0" err="1">
                <a:solidFill>
                  <a:srgbClr val="000000"/>
                </a:solidFill>
                <a:latin typeface="MiSans" pitchFamily="34" charset="0"/>
                <a:ea typeface="MiSans" pitchFamily="34" charset="-122"/>
                <a:cs typeface="B Nazanin" panose="00000400000000000000" pitchFamily="2" charset="-78"/>
              </a:rPr>
              <a:t>آن</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smtClean="0">
                <a:solidFill>
                  <a:srgbClr val="000000"/>
                </a:solidFill>
                <a:latin typeface="MiSans" pitchFamily="34" charset="0"/>
                <a:ea typeface="MiSans" pitchFamily="34" charset="-122"/>
                <a:cs typeface="B Nazanin" panose="00000400000000000000" pitchFamily="2" charset="-78"/>
              </a:rPr>
              <a:t>قابل</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انتقال</a:t>
            </a:r>
            <a:r>
              <a:rPr lang="fa-IR" sz="1600" b="1" dirty="0" smtClean="0">
                <a:solidFill>
                  <a:srgbClr val="000000"/>
                </a:solidFill>
                <a:latin typeface="MiSans" pitchFamily="34" charset="0"/>
                <a:ea typeface="MiSans" pitchFamily="34" charset="-122"/>
                <a:cs typeface="B Nazanin" panose="00000400000000000000" pitchFamily="2" charset="-78"/>
              </a:rPr>
              <a:t> هستند .</a:t>
            </a:r>
            <a:endParaRPr lang="fa-IR" sz="16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 عمل جراحی سبب پخش سرطان </a:t>
            </a:r>
            <a:r>
              <a:rPr lang="en-US" sz="1600" b="1" dirty="0" err="1">
                <a:solidFill>
                  <a:srgbClr val="000000"/>
                </a:solidFill>
                <a:latin typeface="MiSans" pitchFamily="34" charset="0"/>
                <a:ea typeface="MiSans" pitchFamily="34" charset="-122"/>
                <a:cs typeface="B Nazanin" panose="00000400000000000000" pitchFamily="2" charset="-78"/>
              </a:rPr>
              <a:t>نمی‌شود</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a:solidFill>
                  <a:srgbClr val="000000"/>
                </a:solidFill>
                <a:latin typeface="MiSans" pitchFamily="34" charset="0"/>
                <a:ea typeface="MiSans" pitchFamily="34" charset="-122"/>
                <a:cs typeface="B Nazanin" panose="00000400000000000000" pitchFamily="2" charset="-78"/>
              </a:rPr>
              <a:t>.</a:t>
            </a:r>
          </a:p>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 اطلاع‌رسانی به بیمار وضعیت را بدتر </a:t>
            </a:r>
            <a:r>
              <a:rPr lang="en-US" sz="1600" b="1" dirty="0" err="1">
                <a:solidFill>
                  <a:srgbClr val="000000"/>
                </a:solidFill>
                <a:latin typeface="MiSans" pitchFamily="34" charset="0"/>
                <a:ea typeface="MiSans" pitchFamily="34" charset="-122"/>
                <a:cs typeface="B Nazanin" panose="00000400000000000000" pitchFamily="2" charset="-78"/>
              </a:rPr>
              <a:t>نمی‌کند</a:t>
            </a:r>
            <a:r>
              <a:rPr lang="en-US" sz="1600" b="1" dirty="0">
                <a:solidFill>
                  <a:srgbClr val="000000"/>
                </a:solidFill>
                <a:latin typeface="MiSans" pitchFamily="34" charset="0"/>
                <a:ea typeface="MiSans" pitchFamily="34" charset="-122"/>
                <a:cs typeface="B Nazanin" panose="00000400000000000000" pitchFamily="2" charset="-78"/>
              </a:rPr>
              <a:t>.</a:t>
            </a:r>
            <a:r>
              <a:rPr lang="fa-IR" sz="1600" b="1" dirty="0">
                <a:solidFill>
                  <a:srgbClr val="000000"/>
                </a:solidFill>
                <a:latin typeface="MiSans" pitchFamily="34" charset="0"/>
                <a:ea typeface="MiSans" pitchFamily="34" charset="-122"/>
                <a:cs typeface="B Nazanin" panose="00000400000000000000" pitchFamily="2" charset="-78"/>
              </a:rPr>
              <a:t>(دو سوم بیماران مبتلا به سرطان دوست دارند تشخیص خود را بدانند ودرباره شیوه ی درمانی خود مطلع شوند .</a:t>
            </a:r>
            <a:endParaRPr lang="en-US" sz="1600" b="1" dirty="0">
              <a:solidFill>
                <a:srgbClr val="000000"/>
              </a:solidFill>
              <a:latin typeface="MiSans" pitchFamily="34" charset="0"/>
              <a:ea typeface="MiSans" pitchFamily="34" charset="-122"/>
              <a:cs typeface="B Nazanin" panose="00000400000000000000" pitchFamily="2" charset="-78"/>
            </a:endParaRPr>
          </a:p>
        </p:txBody>
      </p:sp>
      <p:sp>
        <p:nvSpPr>
          <p:cNvPr id="9" name="Text 5"/>
          <p:cNvSpPr/>
          <p:nvPr/>
        </p:nvSpPr>
        <p:spPr>
          <a:xfrm>
            <a:off x="2099759" y="4125415"/>
            <a:ext cx="8822690" cy="393954"/>
          </a:xfrm>
          <a:prstGeom prst="rect">
            <a:avLst/>
          </a:prstGeom>
          <a:noFill/>
          <a:ln/>
        </p:spPr>
        <p:txBody>
          <a:bodyPr wrap="square" lIns="91440" tIns="45720" rIns="91440" bIns="45720" rtlCol="0" anchor="t">
            <a:spAutoFit/>
          </a:bodyPr>
          <a:lstStyle/>
          <a:p>
            <a:pPr algn="r" rtl="1">
              <a:lnSpc>
                <a:spcPct val="130000"/>
              </a:lnSpc>
            </a:pPr>
            <a:r>
              <a:rPr lang="en-US" sz="1600" b="1" dirty="0">
                <a:solidFill>
                  <a:schemeClr val="accent1">
                    <a:lumMod val="50000"/>
                  </a:schemeClr>
                </a:solidFill>
                <a:latin typeface="MiSans" pitchFamily="34" charset="0"/>
                <a:ea typeface="MiSans" pitchFamily="34" charset="-122"/>
                <a:cs typeface="B Titr" panose="00000700000000000000" pitchFamily="2" charset="-78"/>
              </a:rPr>
              <a:t>واقعیت‌های علمی</a:t>
            </a:r>
          </a:p>
        </p:txBody>
      </p:sp>
      <p:sp>
        <p:nvSpPr>
          <p:cNvPr id="10" name="Text 6"/>
          <p:cNvSpPr/>
          <p:nvPr/>
        </p:nvSpPr>
        <p:spPr>
          <a:xfrm>
            <a:off x="1373244" y="4976812"/>
            <a:ext cx="9516110" cy="1372683"/>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ضربه و تصادف سبب سرطان نمی‌شود، هرچند ممکن است توده موجود را </a:t>
            </a:r>
            <a:r>
              <a:rPr lang="en-US" sz="1600" b="1" dirty="0" err="1">
                <a:solidFill>
                  <a:srgbClr val="000000"/>
                </a:solidFill>
                <a:latin typeface="MiSans" pitchFamily="34" charset="0"/>
                <a:ea typeface="MiSans" pitchFamily="34" charset="-122"/>
                <a:cs typeface="B Nazanin" panose="00000400000000000000" pitchFamily="2" charset="-78"/>
              </a:rPr>
              <a:t>آشکار</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سازد</a:t>
            </a:r>
            <a:r>
              <a:rPr lang="fa-IR" sz="1600" b="1" dirty="0" smtClean="0">
                <a:solidFill>
                  <a:srgbClr val="000000"/>
                </a:solidFill>
                <a:latin typeface="MiSans" pitchFamily="34" charset="0"/>
                <a:ea typeface="MiSans" pitchFamily="34" charset="-122"/>
                <a:cs typeface="B Nazanin" panose="00000400000000000000" pitchFamily="2" charset="-78"/>
              </a:rPr>
              <a:t>.</a:t>
            </a:r>
            <a:endParaRPr lang="fa-IR" sz="16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 رادیوتراپی و شیمی‌درمانی بیمار را خطری برای </a:t>
            </a:r>
            <a:r>
              <a:rPr lang="en-US" sz="1600" b="1" dirty="0" err="1">
                <a:solidFill>
                  <a:srgbClr val="000000"/>
                </a:solidFill>
                <a:latin typeface="MiSans" pitchFamily="34" charset="0"/>
                <a:ea typeface="MiSans" pitchFamily="34" charset="-122"/>
                <a:cs typeface="B Nazanin" panose="00000400000000000000" pitchFamily="2" charset="-78"/>
              </a:rPr>
              <a:t>اطرافیان</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نمی‌سازد</a:t>
            </a:r>
            <a:r>
              <a:rPr lang="fa-IR" sz="1600" b="1" dirty="0" smtClean="0">
                <a:solidFill>
                  <a:srgbClr val="000000"/>
                </a:solidFill>
                <a:latin typeface="MiSans" pitchFamily="34" charset="0"/>
                <a:ea typeface="MiSans" pitchFamily="34" charset="-122"/>
                <a:cs typeface="B Nazanin" panose="00000400000000000000" pitchFamily="2" charset="-78"/>
              </a:rPr>
              <a:t>.</a:t>
            </a:r>
            <a:endParaRPr lang="fa-IR" sz="16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 دئودورانت، ظروف پلاستیکی مخصوص مایکروفر و شکر ارتباطی با سرطان ندارند. سرطان عقوبت گناه نیست و انسان‌های درستکار نیز ممکن است به آن مبتلا شوند. درد جزیی از سرطان نیست و قابل کنترل است.</a:t>
            </a:r>
          </a:p>
        </p:txBody>
      </p:sp>
      <p:pic>
        <p:nvPicPr>
          <p:cNvPr id="11" name="Picture 10"/>
          <p:cNvPicPr>
            <a:picLocks noChangeAspect="1"/>
          </p:cNvPicPr>
          <p:nvPr/>
        </p:nvPicPr>
        <p:blipFill>
          <a:blip r:embed="rId4"/>
          <a:stretch>
            <a:fillRect/>
          </a:stretch>
        </p:blipFill>
        <p:spPr>
          <a:xfrm>
            <a:off x="70312" y="0"/>
            <a:ext cx="3299284" cy="1799780"/>
          </a:xfrm>
          <a:prstGeom prst="ellipse">
            <a:avLst/>
          </a:prstGeom>
          <a:ln>
            <a:noFill/>
          </a:ln>
          <a:effectLst>
            <a:softEdge rad="112500"/>
          </a:effectLst>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name="Slide 6">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2134870" y="307957"/>
            <a:ext cx="9799955" cy="1200329"/>
          </a:xfrm>
          <a:prstGeom prst="rect">
            <a:avLst/>
          </a:prstGeom>
          <a:noFill/>
          <a:ln/>
        </p:spPr>
        <p:txBody>
          <a:bodyPr wrap="square" lIns="91440" tIns="45720" rIns="91440" bIns="45720" rtlCol="0" anchor="t">
            <a:spAutoFit/>
          </a:bodyPr>
          <a:lstStyle/>
          <a:p>
            <a:pPr algn="r" rtl="1"/>
            <a:r>
              <a:rPr lang="en-US" sz="2400" b="1" dirty="0">
                <a:solidFill>
                  <a:srgbClr val="000000"/>
                </a:solidFill>
                <a:latin typeface="MiSans" pitchFamily="34" charset="0"/>
                <a:ea typeface="MiSans" pitchFamily="34" charset="-122"/>
                <a:cs typeface="B Titr" panose="00000700000000000000" pitchFamily="2" charset="-78"/>
              </a:rPr>
              <a:t>تغذیه سالم و </a:t>
            </a:r>
            <a:r>
              <a:rPr lang="en-US" sz="2400" b="1" dirty="0" err="1">
                <a:solidFill>
                  <a:srgbClr val="000000"/>
                </a:solidFill>
                <a:latin typeface="MiSans" pitchFamily="34" charset="0"/>
                <a:ea typeface="MiSans" pitchFamily="34" charset="-122"/>
                <a:cs typeface="B Titr" panose="00000700000000000000" pitchFamily="2" charset="-78"/>
              </a:rPr>
              <a:t>فعالیت</a:t>
            </a:r>
            <a:r>
              <a:rPr lang="en-US" sz="2400" b="1" dirty="0">
                <a:solidFill>
                  <a:srgbClr val="000000"/>
                </a:solidFill>
                <a:latin typeface="MiSans" pitchFamily="34" charset="0"/>
                <a:ea typeface="MiSans" pitchFamily="34" charset="-122"/>
                <a:cs typeface="B Titr" panose="00000700000000000000" pitchFamily="2" charset="-78"/>
              </a:rPr>
              <a:t> </a:t>
            </a:r>
            <a:r>
              <a:rPr lang="en-US" sz="2400" b="1" dirty="0" err="1">
                <a:solidFill>
                  <a:srgbClr val="000000"/>
                </a:solidFill>
                <a:latin typeface="MiSans" pitchFamily="34" charset="0"/>
                <a:ea typeface="MiSans" pitchFamily="34" charset="-122"/>
                <a:cs typeface="B Titr" panose="00000700000000000000" pitchFamily="2" charset="-78"/>
              </a:rPr>
              <a:t>بدنی</a:t>
            </a:r>
            <a:endParaRPr lang="fa-IR" sz="2400" b="1" dirty="0">
              <a:solidFill>
                <a:srgbClr val="000000"/>
              </a:solidFill>
              <a:latin typeface="MiSans" pitchFamily="34" charset="0"/>
              <a:ea typeface="MiSans" pitchFamily="34" charset="-122"/>
              <a:cs typeface="B Titr" panose="00000700000000000000" pitchFamily="2" charset="-78"/>
            </a:endParaRPr>
          </a:p>
          <a:p>
            <a:pPr algn="r" rtl="1"/>
            <a:endParaRPr lang="en-US" sz="2400" b="1" dirty="0">
              <a:solidFill>
                <a:srgbClr val="000000"/>
              </a:solidFill>
              <a:latin typeface="MiSans" pitchFamily="34" charset="0"/>
              <a:ea typeface="MiSans" pitchFamily="34" charset="-122"/>
              <a:cs typeface="B Titr" panose="00000700000000000000" pitchFamily="2" charset="-78"/>
            </a:endParaRPr>
          </a:p>
          <a:p>
            <a:pPr algn="r" rtl="1"/>
            <a:r>
              <a:rPr lang="fa-IR" sz="2400" b="1" dirty="0">
                <a:solidFill>
                  <a:srgbClr val="000000"/>
                </a:solidFill>
                <a:latin typeface="MiSans" pitchFamily="34" charset="0"/>
                <a:ea typeface="MiSans" pitchFamily="34" charset="-122"/>
                <a:cs typeface="B Titr" panose="00000700000000000000" pitchFamily="2" charset="-78"/>
              </a:rPr>
              <a:t>عادت های غذایی سهم مهمی در بروز سرطان ها دارد .</a:t>
            </a:r>
            <a:endParaRPr lang="en-US" sz="2400" b="1" dirty="0">
              <a:solidFill>
                <a:srgbClr val="000000"/>
              </a:solidFill>
              <a:latin typeface="MiSans" pitchFamily="34" charset="0"/>
              <a:ea typeface="MiSans" pitchFamily="34" charset="-122"/>
              <a:cs typeface="B Titr" panose="00000700000000000000" pitchFamily="2" charset="-78"/>
            </a:endParaRPr>
          </a:p>
        </p:txBody>
      </p:sp>
      <p:sp>
        <p:nvSpPr>
          <p:cNvPr id="3" name="Shape 1"/>
          <p:cNvSpPr/>
          <p:nvPr/>
        </p:nvSpPr>
        <p:spPr>
          <a:xfrm>
            <a:off x="131445" y="2299824"/>
            <a:ext cx="3778250" cy="4194175"/>
          </a:xfrm>
          <a:prstGeom prst="roundRect">
            <a:avLst>
              <a:gd name="adj" fmla="val 4788"/>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4" name="Shape 2"/>
          <p:cNvSpPr/>
          <p:nvPr/>
        </p:nvSpPr>
        <p:spPr>
          <a:xfrm>
            <a:off x="4251960" y="2236604"/>
            <a:ext cx="3778250" cy="4279469"/>
          </a:xfrm>
          <a:prstGeom prst="roundRect">
            <a:avLst>
              <a:gd name="adj" fmla="val 4788"/>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5" name="Shape 3"/>
          <p:cNvSpPr/>
          <p:nvPr/>
        </p:nvSpPr>
        <p:spPr>
          <a:xfrm>
            <a:off x="8143875" y="2267966"/>
            <a:ext cx="3778250" cy="4248107"/>
          </a:xfrm>
          <a:prstGeom prst="roundRect">
            <a:avLst>
              <a:gd name="adj" fmla="val 4788"/>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6" name="Text 4"/>
          <p:cNvSpPr/>
          <p:nvPr/>
        </p:nvSpPr>
        <p:spPr>
          <a:xfrm>
            <a:off x="306983" y="2369612"/>
            <a:ext cx="875030" cy="645160"/>
          </a:xfrm>
          <a:prstGeom prst="rect">
            <a:avLst/>
          </a:prstGeom>
          <a:noFill/>
          <a:ln/>
        </p:spPr>
        <p:txBody>
          <a:bodyPr wrap="square" lIns="91440" tIns="45720" rIns="91440" bIns="45720" rtlCol="0" anchor="t">
            <a:spAutoFit/>
          </a:bodyPr>
          <a:lstStyle/>
          <a:p>
            <a:pPr algn="ctr">
              <a:lnSpc>
                <a:spcPct val="100000"/>
              </a:lnSpc>
            </a:pPr>
            <a:r>
              <a:rPr lang="fa-IR" sz="3600" b="1" dirty="0" smtClean="0">
                <a:solidFill>
                  <a:srgbClr val="9FC35D"/>
                </a:solidFill>
                <a:latin typeface="MiSans" pitchFamily="34" charset="0"/>
                <a:ea typeface="MiSans" pitchFamily="34" charset="-122"/>
                <a:cs typeface="MiSans" pitchFamily="34" charset="-120"/>
              </a:rPr>
              <a:t>3</a:t>
            </a:r>
            <a:endParaRPr lang="en-US" sz="1600" dirty="0"/>
          </a:p>
        </p:txBody>
      </p:sp>
      <p:sp>
        <p:nvSpPr>
          <p:cNvPr id="7" name="Text 5"/>
          <p:cNvSpPr/>
          <p:nvPr/>
        </p:nvSpPr>
        <p:spPr>
          <a:xfrm>
            <a:off x="412115" y="2498090"/>
            <a:ext cx="3497580" cy="338554"/>
          </a:xfrm>
          <a:prstGeom prst="rect">
            <a:avLst/>
          </a:prstGeom>
          <a:noFill/>
          <a:ln/>
        </p:spPr>
        <p:txBody>
          <a:bodyPr wrap="square" lIns="91440" tIns="45720" rIns="91440" bIns="45720" rtlCol="0" anchor="t">
            <a:spAutoFit/>
          </a:bodyPr>
          <a:lstStyle/>
          <a:p>
            <a:pPr algn="r" rtl="1">
              <a:lnSpc>
                <a:spcPct val="100000"/>
              </a:lnSpc>
            </a:pPr>
            <a:r>
              <a:rPr lang="en-US" sz="1600" b="1" dirty="0">
                <a:solidFill>
                  <a:schemeClr val="tx2">
                    <a:lumMod val="50000"/>
                    <a:lumOff val="50000"/>
                  </a:schemeClr>
                </a:solidFill>
                <a:latin typeface="MiSans" pitchFamily="34" charset="0"/>
                <a:ea typeface="MiSans" pitchFamily="34" charset="-122"/>
                <a:cs typeface="B Titr" panose="00000700000000000000" pitchFamily="2" charset="-78"/>
              </a:rPr>
              <a:t>اصول تغذیه پیشگیرانه</a:t>
            </a:r>
          </a:p>
        </p:txBody>
      </p:sp>
      <p:sp>
        <p:nvSpPr>
          <p:cNvPr id="8" name="Text 6"/>
          <p:cNvSpPr/>
          <p:nvPr/>
        </p:nvSpPr>
        <p:spPr>
          <a:xfrm>
            <a:off x="257810" y="3165475"/>
            <a:ext cx="3726180" cy="2314480"/>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تغذیه سالم ستون پیشگیری از سرطان است. روزانه حداقل </a:t>
            </a:r>
            <a:r>
              <a:rPr lang="en-US" sz="1600" b="1" dirty="0" err="1">
                <a:solidFill>
                  <a:srgbClr val="000000"/>
                </a:solidFill>
                <a:latin typeface="MiSans" pitchFamily="34" charset="0"/>
                <a:ea typeface="MiSans" pitchFamily="34" charset="-122"/>
                <a:cs typeface="B Nazanin" panose="00000400000000000000" pitchFamily="2" charset="-78"/>
              </a:rPr>
              <a:t>پنج</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a:solidFill>
                  <a:srgbClr val="000000"/>
                </a:solidFill>
                <a:latin typeface="MiSans" pitchFamily="34" charset="0"/>
                <a:ea typeface="MiSans" pitchFamily="34" charset="-122"/>
                <a:cs typeface="B Nazanin" panose="00000400000000000000" pitchFamily="2" charset="-78"/>
              </a:rPr>
              <a:t>بار</a:t>
            </a:r>
            <a:r>
              <a:rPr lang="en-US" sz="1600" b="1" dirty="0">
                <a:solidFill>
                  <a:srgbClr val="000000"/>
                </a:solidFill>
                <a:latin typeface="MiSans" pitchFamily="34" charset="0"/>
                <a:ea typeface="MiSans" pitchFamily="34" charset="-122"/>
                <a:cs typeface="B Nazanin" panose="00000400000000000000" pitchFamily="2" charset="-78"/>
              </a:rPr>
              <a:t> میوه و سبزیجات تازه مصرف کنید. از غذاهای فرآوری‌شده، نمک‌سود، دودی و سوخته پرهیز کنید. قند، نمک و چربی‌های اشباع‌شده را محدود سازید و از الکل بپرهیزید. روش‌های پخت سالم مانند بخارپز و آب‌پز را جایگزین سرخ‌کردن کنید.</a:t>
            </a:r>
          </a:p>
        </p:txBody>
      </p:sp>
      <p:sp>
        <p:nvSpPr>
          <p:cNvPr id="9" name="Text 7"/>
          <p:cNvSpPr/>
          <p:nvPr/>
        </p:nvSpPr>
        <p:spPr>
          <a:xfrm>
            <a:off x="4167505" y="2369612"/>
            <a:ext cx="1104900" cy="645160"/>
          </a:xfrm>
          <a:prstGeom prst="rect">
            <a:avLst/>
          </a:prstGeom>
          <a:noFill/>
          <a:ln/>
        </p:spPr>
        <p:txBody>
          <a:bodyPr wrap="square" lIns="91440" tIns="45720" rIns="91440" bIns="45720" rtlCol="0" anchor="t">
            <a:spAutoFit/>
          </a:bodyPr>
          <a:lstStyle/>
          <a:p>
            <a:pPr algn="ctr">
              <a:lnSpc>
                <a:spcPct val="100000"/>
              </a:lnSpc>
            </a:pPr>
            <a:r>
              <a:rPr lang="fa-IR" sz="3600" b="1" dirty="0" smtClean="0">
                <a:solidFill>
                  <a:srgbClr val="9FC35D"/>
                </a:solidFill>
                <a:latin typeface="MiSans" pitchFamily="34" charset="0"/>
                <a:ea typeface="MiSans" pitchFamily="34" charset="-122"/>
                <a:cs typeface="MiSans" pitchFamily="34" charset="-120"/>
              </a:rPr>
              <a:t>2</a:t>
            </a:r>
            <a:endParaRPr lang="en-US" sz="1600" dirty="0"/>
          </a:p>
        </p:txBody>
      </p:sp>
      <p:sp>
        <p:nvSpPr>
          <p:cNvPr id="10" name="Text 8"/>
          <p:cNvSpPr/>
          <p:nvPr/>
        </p:nvSpPr>
        <p:spPr>
          <a:xfrm>
            <a:off x="4350385" y="2498090"/>
            <a:ext cx="3446145" cy="338554"/>
          </a:xfrm>
          <a:prstGeom prst="rect">
            <a:avLst/>
          </a:prstGeom>
          <a:noFill/>
          <a:ln/>
        </p:spPr>
        <p:txBody>
          <a:bodyPr wrap="square" lIns="91440" tIns="45720" rIns="91440" bIns="45720" rtlCol="0" anchor="t">
            <a:spAutoFit/>
          </a:bodyPr>
          <a:lstStyle/>
          <a:p>
            <a:pPr algn="r" rtl="1"/>
            <a:r>
              <a:rPr lang="en-US" sz="1600" b="1" dirty="0">
                <a:solidFill>
                  <a:schemeClr val="tx2">
                    <a:lumMod val="50000"/>
                    <a:lumOff val="50000"/>
                  </a:schemeClr>
                </a:solidFill>
                <a:latin typeface="MiSans" pitchFamily="34" charset="0"/>
                <a:ea typeface="MiSans" pitchFamily="34" charset="-122"/>
                <a:cs typeface="B Titr" panose="00000700000000000000" pitchFamily="2" charset="-78"/>
              </a:rPr>
              <a:t>فعالیت بدنی منظم</a:t>
            </a:r>
          </a:p>
        </p:txBody>
      </p:sp>
      <p:sp>
        <p:nvSpPr>
          <p:cNvPr id="11" name="Text 9"/>
          <p:cNvSpPr/>
          <p:nvPr/>
        </p:nvSpPr>
        <p:spPr>
          <a:xfrm>
            <a:off x="4198620" y="3165475"/>
            <a:ext cx="3672205" cy="2332946"/>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بزرگسالان به حداقل ۱۵۰ دقیقه فعالیت هوازی با شدت متوسط در هفته نیاز دارند، مانند پیاده‌روی تند. تقویت عضلات حداقل دو بار در هفته توصیه می‌شود. حتی چند دقیقه ورزش بهتر از بی‌تحرکی است. از نشستن طولانی‌مدت بپرهیزید و فعالیت بدنی را بخشی جدایی‌ناپذیر از زندگی روزانه خود سازید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2" name="Text 10"/>
          <p:cNvSpPr/>
          <p:nvPr/>
        </p:nvSpPr>
        <p:spPr>
          <a:xfrm>
            <a:off x="8298180" y="2267966"/>
            <a:ext cx="908882" cy="645160"/>
          </a:xfrm>
          <a:prstGeom prst="rect">
            <a:avLst/>
          </a:prstGeom>
          <a:noFill/>
          <a:ln/>
        </p:spPr>
        <p:txBody>
          <a:bodyPr wrap="square" lIns="91440" tIns="45720" rIns="91440" bIns="45720" rtlCol="0" anchor="t">
            <a:spAutoFit/>
          </a:bodyPr>
          <a:lstStyle/>
          <a:p>
            <a:pPr algn="ctr">
              <a:lnSpc>
                <a:spcPct val="100000"/>
              </a:lnSpc>
            </a:pPr>
            <a:r>
              <a:rPr lang="fa-IR" sz="3600" b="1" dirty="0" smtClean="0">
                <a:solidFill>
                  <a:srgbClr val="9FC35D"/>
                </a:solidFill>
                <a:latin typeface="MiSans" pitchFamily="34" charset="0"/>
                <a:ea typeface="MiSans" pitchFamily="34" charset="-122"/>
                <a:cs typeface="MiSans" pitchFamily="34" charset="-120"/>
              </a:rPr>
              <a:t>1</a:t>
            </a:r>
            <a:endParaRPr lang="en-US" sz="1600" dirty="0"/>
          </a:p>
        </p:txBody>
      </p:sp>
      <p:sp>
        <p:nvSpPr>
          <p:cNvPr id="13" name="Text 11"/>
          <p:cNvSpPr/>
          <p:nvPr/>
        </p:nvSpPr>
        <p:spPr>
          <a:xfrm>
            <a:off x="8309610" y="2498090"/>
            <a:ext cx="3446780" cy="338554"/>
          </a:xfrm>
          <a:prstGeom prst="rect">
            <a:avLst/>
          </a:prstGeom>
          <a:noFill/>
          <a:ln/>
        </p:spPr>
        <p:txBody>
          <a:bodyPr wrap="square" lIns="91440" tIns="45720" rIns="91440" bIns="45720" rtlCol="0" anchor="t">
            <a:spAutoFit/>
          </a:bodyPr>
          <a:lstStyle/>
          <a:p>
            <a:pPr algn="r" rtl="1">
              <a:lnSpc>
                <a:spcPct val="100000"/>
              </a:lnSpc>
            </a:pPr>
            <a:r>
              <a:rPr lang="en-US" sz="1600" b="1" dirty="0">
                <a:solidFill>
                  <a:schemeClr val="tx2">
                    <a:lumMod val="50000"/>
                    <a:lumOff val="50000"/>
                  </a:schemeClr>
                </a:solidFill>
                <a:latin typeface="MiSans" pitchFamily="34" charset="0"/>
                <a:ea typeface="MiSans" pitchFamily="34" charset="-122"/>
                <a:cs typeface="B Titr" panose="00000700000000000000" pitchFamily="2" charset="-78"/>
              </a:rPr>
              <a:t>کنترل وزن ایده‌آل</a:t>
            </a:r>
          </a:p>
        </p:txBody>
      </p:sp>
      <p:sp>
        <p:nvSpPr>
          <p:cNvPr id="14" name="Text 12"/>
          <p:cNvSpPr/>
          <p:nvPr/>
        </p:nvSpPr>
        <p:spPr>
          <a:xfrm>
            <a:off x="8196897" y="3234779"/>
            <a:ext cx="3672205" cy="2314480"/>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چاقی احتمال سرطان‌های پستان، رحم، تخمدان، پروستات و روده بزرگ را افزایش می‌دهد. بیش </a:t>
            </a:r>
            <a:r>
              <a:rPr lang="en-US" sz="1600" b="1" dirty="0" err="1">
                <a:solidFill>
                  <a:srgbClr val="000000"/>
                </a:solidFill>
                <a:latin typeface="MiSans" pitchFamily="34" charset="0"/>
                <a:ea typeface="MiSans" pitchFamily="34" charset="-122"/>
                <a:cs typeface="B Nazanin" panose="00000400000000000000" pitchFamily="2" charset="-78"/>
              </a:rPr>
              <a:t>از</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a:solidFill>
                  <a:srgbClr val="000000"/>
                </a:solidFill>
                <a:latin typeface="MiSans" pitchFamily="34" charset="0"/>
                <a:ea typeface="MiSans" pitchFamily="34" charset="-122"/>
                <a:cs typeface="B Nazanin" panose="00000400000000000000" pitchFamily="2" charset="-78"/>
              </a:rPr>
              <a:t>90</a:t>
            </a:r>
            <a:r>
              <a:rPr lang="en-US" sz="1600" b="1" dirty="0">
                <a:solidFill>
                  <a:srgbClr val="000000"/>
                </a:solidFill>
                <a:latin typeface="MiSans" pitchFamily="34" charset="0"/>
                <a:ea typeface="MiSans" pitchFamily="34" charset="-122"/>
                <a:cs typeface="B Nazanin" panose="00000400000000000000" pitchFamily="2" charset="-78"/>
              </a:rPr>
              <a:t> درصد سرطان‌های جدید مرتبط با چاقی در افرادی رخ می‌دهد </a:t>
            </a:r>
            <a:r>
              <a:rPr lang="en-US" sz="1600" b="1" dirty="0" err="1">
                <a:solidFill>
                  <a:srgbClr val="000000"/>
                </a:solidFill>
                <a:latin typeface="MiSans" pitchFamily="34" charset="0"/>
                <a:ea typeface="MiSans" pitchFamily="34" charset="-122"/>
                <a:cs typeface="B Nazanin" panose="00000400000000000000" pitchFamily="2" charset="-78"/>
              </a:rPr>
              <a:t>که</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a:solidFill>
                  <a:srgbClr val="000000"/>
                </a:solidFill>
                <a:latin typeface="MiSans" pitchFamily="34" charset="0"/>
                <a:ea typeface="MiSans" pitchFamily="34" charset="-122"/>
                <a:cs typeface="B Nazanin" panose="00000400000000000000" pitchFamily="2" charset="-78"/>
              </a:rPr>
              <a:t>50</a:t>
            </a:r>
            <a:r>
              <a:rPr lang="en-US" sz="1600" b="1" dirty="0">
                <a:solidFill>
                  <a:srgbClr val="000000"/>
                </a:solidFill>
                <a:latin typeface="MiSans" pitchFamily="34" charset="0"/>
                <a:ea typeface="MiSans" pitchFamily="34" charset="-122"/>
                <a:cs typeface="B Nazanin" panose="00000400000000000000" pitchFamily="2" charset="-78"/>
              </a:rPr>
              <a:t> سال یا بیشتر سن دارند. از کاهش و افزایش مکرر وزن بپرهیزید، زیرا نوسانات وزن نیز بر خطر سرطان تأثیر می‌گذارد.</a:t>
            </a:r>
          </a:p>
        </p:txBody>
      </p:sp>
      <p:pic>
        <p:nvPicPr>
          <p:cNvPr id="15" name="Picture 14"/>
          <p:cNvPicPr>
            <a:picLocks noChangeAspect="1"/>
          </p:cNvPicPr>
          <p:nvPr/>
        </p:nvPicPr>
        <p:blipFill>
          <a:blip r:embed="rId3"/>
          <a:stretch>
            <a:fillRect/>
          </a:stretch>
        </p:blipFill>
        <p:spPr>
          <a:xfrm>
            <a:off x="-36218" y="-118377"/>
            <a:ext cx="3515141" cy="2418201"/>
          </a:xfrm>
          <a:prstGeom prst="ellipse">
            <a:avLst/>
          </a:prstGeom>
          <a:ln>
            <a:noFill/>
          </a:ln>
          <a:effectLst>
            <a:softEdge rad="112500"/>
          </a:effectLst>
        </p:spPr>
      </p:pic>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763794" y="1603374"/>
            <a:ext cx="10373472" cy="2719017"/>
          </a:xfrm>
          <a:prstGeom prst="roundRect">
            <a:avLst>
              <a:gd name="adj" fmla="val 6321"/>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3" name="Shape 1"/>
          <p:cNvSpPr/>
          <p:nvPr/>
        </p:nvSpPr>
        <p:spPr>
          <a:xfrm>
            <a:off x="926092" y="4681220"/>
            <a:ext cx="10179050" cy="1905635"/>
          </a:xfrm>
          <a:prstGeom prst="roundRect">
            <a:avLst>
              <a:gd name="adj" fmla="val 6321"/>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pic>
        <p:nvPicPr>
          <p:cNvPr id="4" name="Image 0" descr="https://kimi-img.moonshot.cn/pub/slides/slides_tmpl/image/25-08-27-20:03:50-d2nf89h8bjvh7rlj09kg.png"/>
          <p:cNvPicPr>
            <a:picLocks noChangeAspect="1"/>
          </p:cNvPicPr>
          <p:nvPr/>
        </p:nvPicPr>
        <p:blipFill>
          <a:blip r:embed="rId3"/>
          <a:stretch>
            <a:fillRect/>
          </a:stretch>
        </p:blipFill>
        <p:spPr>
          <a:xfrm>
            <a:off x="1343660" y="1997710"/>
            <a:ext cx="8344535" cy="298450"/>
          </a:xfrm>
          <a:prstGeom prst="rect">
            <a:avLst/>
          </a:prstGeom>
        </p:spPr>
      </p:pic>
      <p:pic>
        <p:nvPicPr>
          <p:cNvPr id="5" name="Image 1" descr="https://kimi-img.moonshot.cn/pub/slides/slides_tmpl/image/25-08-27-20:03:50-d2nf89h8bjvh7rlj09kg.png"/>
          <p:cNvPicPr>
            <a:picLocks noChangeAspect="1"/>
          </p:cNvPicPr>
          <p:nvPr/>
        </p:nvPicPr>
        <p:blipFill>
          <a:blip r:embed="rId3"/>
          <a:stretch>
            <a:fillRect/>
          </a:stretch>
        </p:blipFill>
        <p:spPr>
          <a:xfrm>
            <a:off x="1875472" y="4198620"/>
            <a:ext cx="8344535" cy="298450"/>
          </a:xfrm>
          <a:prstGeom prst="rect">
            <a:avLst/>
          </a:prstGeom>
        </p:spPr>
      </p:pic>
      <p:sp>
        <p:nvSpPr>
          <p:cNvPr id="6" name="Text 2"/>
          <p:cNvSpPr/>
          <p:nvPr/>
        </p:nvSpPr>
        <p:spPr>
          <a:xfrm>
            <a:off x="958215" y="570880"/>
            <a:ext cx="9799955" cy="707886"/>
          </a:xfrm>
          <a:prstGeom prst="rect">
            <a:avLst/>
          </a:prstGeom>
          <a:noFill/>
          <a:ln/>
        </p:spPr>
        <p:txBody>
          <a:bodyPr wrap="square" lIns="91440" tIns="45720" rIns="91440" bIns="45720" rtlCol="0" anchor="t">
            <a:spAutoFit/>
          </a:bodyPr>
          <a:lstStyle/>
          <a:p>
            <a:pPr algn="r" rtl="1">
              <a:lnSpc>
                <a:spcPct val="100000"/>
              </a:lnSpc>
            </a:pPr>
            <a:r>
              <a:rPr lang="fa-IR" sz="4000" b="1" dirty="0">
                <a:solidFill>
                  <a:srgbClr val="FF0000"/>
                </a:solidFill>
                <a:latin typeface="MiSans" pitchFamily="34" charset="0"/>
                <a:ea typeface="MiSans" pitchFamily="34" charset="-122"/>
                <a:cs typeface="B Nazanin" panose="00000400000000000000" pitchFamily="2" charset="-78"/>
              </a:rPr>
              <a:t>پیشگیری از سرطان با تغذیه ی سالم</a:t>
            </a:r>
            <a:endParaRPr lang="en-US" sz="4000" b="1" dirty="0">
              <a:solidFill>
                <a:srgbClr val="FF0000"/>
              </a:solidFill>
              <a:latin typeface="MiSans" pitchFamily="34" charset="0"/>
              <a:ea typeface="MiSans" pitchFamily="34" charset="-122"/>
              <a:cs typeface="B Nazanin" panose="00000400000000000000" pitchFamily="2" charset="-78"/>
            </a:endParaRPr>
          </a:p>
        </p:txBody>
      </p:sp>
      <p:sp>
        <p:nvSpPr>
          <p:cNvPr id="8" name="Text 4"/>
          <p:cNvSpPr/>
          <p:nvPr/>
        </p:nvSpPr>
        <p:spPr>
          <a:xfrm>
            <a:off x="1483509" y="1669358"/>
            <a:ext cx="9516110" cy="2973122"/>
          </a:xfrm>
          <a:prstGeom prst="rect">
            <a:avLst/>
          </a:prstGeom>
          <a:noFill/>
          <a:ln/>
        </p:spPr>
        <p:txBody>
          <a:bodyPr wrap="square" lIns="91440" tIns="45720" rIns="91440" bIns="45720" rtlCol="0" anchor="t">
            <a:spAutoFit/>
          </a:bodyPr>
          <a:lstStyle/>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تغذیه با کالری بالا زمینه سرطان را فراهم می کند .چاقی باعث افزایش سرطان ها می شود .</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برخی مواد غذایی زمینه سرطان را افزایش و برخی کاهش می دهند .</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نوع طبخ مواد غذایی با سرطان مرتبط است .سوزاندن و کباب کردن باعث افزایش و بخار پز و آبپز باعث کاهش )</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بهتر است دو سوم مواد غذایی مصرفی</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a:solidFill>
                  <a:srgbClr val="000000"/>
                </a:solidFill>
                <a:latin typeface="MiSans" pitchFamily="34" charset="0"/>
                <a:ea typeface="MiSans" pitchFamily="34" charset="-122"/>
                <a:cs typeface="B Nazanin" panose="00000400000000000000" pitchFamily="2" charset="-78"/>
              </a:rPr>
              <a:t>در هر وعده گیاهی و حداکثر یک سوم حیوانی باشد .</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تمام میوه و سبزیجات را بشویید .شستشو تمام سموم و افت کش ها را از بین نمی برد اما کاهش می دهد.</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مصرف گوشت فراوری را محدود کنید .(سرطان روده بزرگ ،راست روده و معده )</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چربی را از رژیم غذایی حذف نکنید.( چربی ترانس و اشباع شده برای سلامتی مضر هستند .)</a:t>
            </a:r>
          </a:p>
          <a:p>
            <a:pPr>
              <a:lnSpc>
                <a:spcPct val="130000"/>
              </a:lnSpc>
            </a:pPr>
            <a:endParaRPr lang="fa-IR" sz="1600" b="1" dirty="0">
              <a:solidFill>
                <a:srgbClr val="000000"/>
              </a:solidFill>
              <a:latin typeface="MiSans" pitchFamily="34" charset="0"/>
              <a:ea typeface="MiSans" pitchFamily="34" charset="-122"/>
              <a:cs typeface="B Nazanin" panose="00000400000000000000" pitchFamily="2" charset="-78"/>
            </a:endParaRPr>
          </a:p>
          <a:p>
            <a:pPr>
              <a:lnSpc>
                <a:spcPct val="130000"/>
              </a:lnSpc>
            </a:pPr>
            <a:endParaRPr lang="en-US" sz="1600" b="1" dirty="0">
              <a:solidFill>
                <a:srgbClr val="000000"/>
              </a:solidFill>
              <a:latin typeface="MiSans" pitchFamily="34" charset="0"/>
              <a:ea typeface="MiSans" pitchFamily="34" charset="-122"/>
              <a:cs typeface="B Nazanin" panose="00000400000000000000" pitchFamily="2" charset="-78"/>
            </a:endParaRPr>
          </a:p>
        </p:txBody>
      </p:sp>
      <p:sp>
        <p:nvSpPr>
          <p:cNvPr id="10" name="Text 6"/>
          <p:cNvSpPr/>
          <p:nvPr/>
        </p:nvSpPr>
        <p:spPr>
          <a:xfrm>
            <a:off x="1373244" y="4976812"/>
            <a:ext cx="9516110" cy="1372683"/>
          </a:xfrm>
          <a:prstGeom prst="rect">
            <a:avLst/>
          </a:prstGeom>
          <a:noFill/>
          <a:ln/>
        </p:spPr>
        <p:txBody>
          <a:bodyPr wrap="square" lIns="91440" tIns="45720" rIns="91440" bIns="45720" rtlCol="0" anchor="t">
            <a:spAutoFit/>
          </a:bodyPr>
          <a:lstStyle/>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چربی های اشباع شده در گوشت و محصولات </a:t>
            </a:r>
            <a:r>
              <a:rPr lang="fa-IR" sz="1600" b="1" dirty="0" smtClean="0">
                <a:solidFill>
                  <a:srgbClr val="000000"/>
                </a:solidFill>
                <a:latin typeface="MiSans" pitchFamily="34" charset="0"/>
                <a:ea typeface="MiSans" pitchFamily="34" charset="-122"/>
                <a:cs typeface="B Nazanin" panose="00000400000000000000" pitchFamily="2" charset="-78"/>
              </a:rPr>
              <a:t>لبنی و </a:t>
            </a:r>
            <a:r>
              <a:rPr lang="fa-IR" sz="1600" b="1" dirty="0">
                <a:solidFill>
                  <a:srgbClr val="000000"/>
                </a:solidFill>
                <a:latin typeface="MiSans" pitchFamily="34" charset="0"/>
                <a:ea typeface="MiSans" pitchFamily="34" charset="-122"/>
                <a:cs typeface="B Nazanin" panose="00000400000000000000" pitchFamily="2" charset="-78"/>
              </a:rPr>
              <a:t>تخم مرغ یافت می شود .</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مصرف اسید چرب امگا 3در سلامت قلب و مغز تاثیر دارند </a:t>
            </a:r>
            <a:r>
              <a:rPr lang="en-US" sz="1600" b="1" dirty="0">
                <a:solidFill>
                  <a:srgbClr val="000000"/>
                </a:solidFill>
                <a:latin typeface="MiSans" pitchFamily="34" charset="0"/>
                <a:ea typeface="MiSans" pitchFamily="34" charset="-122"/>
                <a:cs typeface="B Nazanin" panose="00000400000000000000" pitchFamily="2" charset="-78"/>
              </a:rPr>
              <a:t>.</a:t>
            </a:r>
            <a:endParaRPr lang="fa-IR" sz="16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برچسب مواد غذایی را بررسی کنید .</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 مصرف الکل در ایجاد سرطان حلق کبد ،پستان روده تاثیر دارد .</a:t>
            </a:r>
            <a:endParaRPr lang="en-US" sz="1600" b="1" dirty="0">
              <a:solidFill>
                <a:srgbClr val="000000"/>
              </a:solidFill>
              <a:latin typeface="MiSans" pitchFamily="34" charset="0"/>
              <a:ea typeface="MiSans" pitchFamily="34" charset="-122"/>
              <a:cs typeface="B Nazanin" panose="00000400000000000000" pitchFamily="2" charset="-78"/>
            </a:endParaRPr>
          </a:p>
        </p:txBody>
      </p:sp>
    </p:spTree>
    <p:extLst>
      <p:ext uri="{BB962C8B-B14F-4D97-AF65-F5344CB8AC3E}">
        <p14:creationId xmlns:p14="http://schemas.microsoft.com/office/powerpoint/2010/main" val="154085147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785178" y="232004"/>
            <a:ext cx="7843816" cy="1200329"/>
          </a:xfrm>
          <a:prstGeom prst="rect">
            <a:avLst/>
          </a:prstGeom>
          <a:noFill/>
          <a:ln/>
        </p:spPr>
        <p:txBody>
          <a:bodyPr wrap="square" lIns="91440" tIns="45720" rIns="91440" bIns="45720" rtlCol="0" anchor="t">
            <a:spAutoFit/>
          </a:bodyPr>
          <a:lstStyle/>
          <a:p>
            <a:pPr algn="ctr">
              <a:lnSpc>
                <a:spcPct val="100000"/>
              </a:lnSpc>
            </a:pPr>
            <a:r>
              <a:rPr lang="en-US" sz="2800" b="1" dirty="0">
                <a:solidFill>
                  <a:srgbClr val="FF0000"/>
                </a:solidFill>
                <a:latin typeface="MiSans" pitchFamily="34" charset="0"/>
                <a:ea typeface="MiSans" pitchFamily="34" charset="-122"/>
                <a:cs typeface="B Titr" panose="00000700000000000000" pitchFamily="2" charset="-78"/>
              </a:rPr>
              <a:t>رژیم غذایی </a:t>
            </a:r>
            <a:r>
              <a:rPr lang="en-US" sz="2800" b="1" dirty="0" err="1">
                <a:solidFill>
                  <a:srgbClr val="FF0000"/>
                </a:solidFill>
                <a:latin typeface="MiSans" pitchFamily="34" charset="0"/>
                <a:ea typeface="MiSans" pitchFamily="34" charset="-122"/>
                <a:cs typeface="B Titr" panose="00000700000000000000" pitchFamily="2" charset="-78"/>
              </a:rPr>
              <a:t>ضد</a:t>
            </a:r>
            <a:r>
              <a:rPr lang="en-US" sz="2800" b="1" dirty="0">
                <a:solidFill>
                  <a:srgbClr val="FF0000"/>
                </a:solidFill>
                <a:latin typeface="MiSans" pitchFamily="34" charset="0"/>
                <a:ea typeface="MiSans" pitchFamily="34" charset="-122"/>
                <a:cs typeface="B Titr" panose="00000700000000000000" pitchFamily="2" charset="-78"/>
              </a:rPr>
              <a:t> </a:t>
            </a:r>
            <a:r>
              <a:rPr lang="en-US" sz="2800" b="1" dirty="0" err="1">
                <a:solidFill>
                  <a:srgbClr val="FF0000"/>
                </a:solidFill>
                <a:latin typeface="MiSans" pitchFamily="34" charset="0"/>
                <a:ea typeface="MiSans" pitchFamily="34" charset="-122"/>
                <a:cs typeface="B Titr" panose="00000700000000000000" pitchFamily="2" charset="-78"/>
              </a:rPr>
              <a:t>سرطان</a:t>
            </a:r>
            <a:endParaRPr lang="fa-IR" sz="2800" b="1" dirty="0">
              <a:solidFill>
                <a:srgbClr val="FF0000"/>
              </a:solidFill>
              <a:latin typeface="MiSans" pitchFamily="34" charset="0"/>
              <a:ea typeface="MiSans" pitchFamily="34" charset="-122"/>
              <a:cs typeface="B Titr" panose="00000700000000000000" pitchFamily="2" charset="-78"/>
            </a:endParaRPr>
          </a:p>
          <a:p>
            <a:pPr algn="ctr">
              <a:lnSpc>
                <a:spcPct val="100000"/>
              </a:lnSpc>
            </a:pPr>
            <a:endParaRPr lang="fa-IR" sz="2800" b="1" dirty="0">
              <a:solidFill>
                <a:schemeClr val="accent5">
                  <a:lumMod val="50000"/>
                  <a:lumOff val="50000"/>
                </a:schemeClr>
              </a:solidFill>
              <a:latin typeface="MiSans" pitchFamily="34" charset="0"/>
              <a:ea typeface="MiSans" pitchFamily="34" charset="-122"/>
              <a:cs typeface="B Titr" panose="00000700000000000000" pitchFamily="2" charset="-78"/>
            </a:endParaRPr>
          </a:p>
          <a:p>
            <a:pPr algn="r" rtl="1">
              <a:lnSpc>
                <a:spcPct val="100000"/>
              </a:lnSpc>
            </a:pPr>
            <a:r>
              <a:rPr lang="fa-IR" sz="1600" b="1" dirty="0">
                <a:latin typeface="MiSans" pitchFamily="34" charset="0"/>
                <a:ea typeface="MiSans" pitchFamily="34" charset="-122"/>
                <a:cs typeface="B Titr" panose="00000700000000000000" pitchFamily="2" charset="-78"/>
              </a:rPr>
              <a:t>درصد زیادی ازسرطان ها با تغذیه نامناسب ارتباط دارد. </a:t>
            </a:r>
          </a:p>
        </p:txBody>
      </p:sp>
      <p:sp>
        <p:nvSpPr>
          <p:cNvPr id="3" name="Shape 1"/>
          <p:cNvSpPr/>
          <p:nvPr/>
        </p:nvSpPr>
        <p:spPr>
          <a:xfrm>
            <a:off x="-5080" y="5532755"/>
            <a:ext cx="12207240" cy="1325245"/>
          </a:xfrm>
          <a:prstGeom prst="roundRect">
            <a:avLst>
              <a:gd name="adj" fmla="val 0"/>
            </a:avLst>
          </a:prstGeom>
          <a:solidFill>
            <a:srgbClr val="9FC35D"/>
          </a:solidFill>
          <a:ln/>
        </p:spPr>
      </p:sp>
      <p:sp>
        <p:nvSpPr>
          <p:cNvPr id="4" name="Shape 2"/>
          <p:cNvSpPr/>
          <p:nvPr/>
        </p:nvSpPr>
        <p:spPr>
          <a:xfrm>
            <a:off x="215473" y="1712595"/>
            <a:ext cx="2875915" cy="4068445"/>
          </a:xfrm>
          <a:prstGeom prst="roundRect">
            <a:avLst>
              <a:gd name="adj" fmla="val 16667"/>
            </a:avLst>
          </a:prstGeom>
          <a:solidFill>
            <a:srgbClr val="FFFFFF"/>
          </a:solidFill>
          <a:ln w="19050">
            <a:solidFill>
              <a:srgbClr val="9FC35D"/>
            </a:solidFill>
            <a:prstDash val="solid"/>
          </a:ln>
        </p:spPr>
      </p:sp>
      <p:sp>
        <p:nvSpPr>
          <p:cNvPr id="5" name="Shape 3"/>
          <p:cNvSpPr/>
          <p:nvPr/>
        </p:nvSpPr>
        <p:spPr>
          <a:xfrm>
            <a:off x="3263900" y="1712595"/>
            <a:ext cx="2875915" cy="4068445"/>
          </a:xfrm>
          <a:prstGeom prst="roundRect">
            <a:avLst>
              <a:gd name="adj" fmla="val 16667"/>
            </a:avLst>
          </a:prstGeom>
          <a:solidFill>
            <a:srgbClr val="FFFFFF"/>
          </a:solidFill>
          <a:ln w="19050">
            <a:solidFill>
              <a:srgbClr val="9FC35D"/>
            </a:solidFill>
            <a:prstDash val="solid"/>
          </a:ln>
        </p:spPr>
      </p:sp>
      <p:sp>
        <p:nvSpPr>
          <p:cNvPr id="6" name="Shape 4"/>
          <p:cNvSpPr/>
          <p:nvPr/>
        </p:nvSpPr>
        <p:spPr>
          <a:xfrm>
            <a:off x="6191885" y="1712595"/>
            <a:ext cx="2875915" cy="4068445"/>
          </a:xfrm>
          <a:prstGeom prst="roundRect">
            <a:avLst>
              <a:gd name="adj" fmla="val 16667"/>
            </a:avLst>
          </a:prstGeom>
          <a:solidFill>
            <a:srgbClr val="FFFFFF"/>
          </a:solidFill>
          <a:ln w="19050">
            <a:solidFill>
              <a:srgbClr val="9FC35D"/>
            </a:solidFill>
            <a:prstDash val="solid"/>
          </a:ln>
        </p:spPr>
      </p:sp>
      <p:sp>
        <p:nvSpPr>
          <p:cNvPr id="7" name="Shape 5"/>
          <p:cNvSpPr/>
          <p:nvPr/>
        </p:nvSpPr>
        <p:spPr>
          <a:xfrm>
            <a:off x="9119235" y="1712595"/>
            <a:ext cx="2875915" cy="4068445"/>
          </a:xfrm>
          <a:prstGeom prst="roundRect">
            <a:avLst>
              <a:gd name="adj" fmla="val 16667"/>
            </a:avLst>
          </a:prstGeom>
          <a:solidFill>
            <a:srgbClr val="FFFFFF"/>
          </a:solidFill>
          <a:ln w="19050">
            <a:solidFill>
              <a:srgbClr val="9FC35D"/>
            </a:solidFill>
            <a:prstDash val="solid"/>
          </a:ln>
        </p:spPr>
      </p:sp>
      <p:sp>
        <p:nvSpPr>
          <p:cNvPr id="8" name="Text 6"/>
          <p:cNvSpPr/>
          <p:nvPr/>
        </p:nvSpPr>
        <p:spPr>
          <a:xfrm>
            <a:off x="478155" y="1952625"/>
            <a:ext cx="2549525" cy="699770"/>
          </a:xfrm>
          <a:prstGeom prst="rect">
            <a:avLst/>
          </a:prstGeom>
          <a:noFill/>
          <a:ln/>
        </p:spPr>
        <p:txBody>
          <a:bodyPr wrap="square" lIns="91440" tIns="45720" rIns="91440" bIns="45720" rtlCol="0" anchor="t"/>
          <a:lstStyle/>
          <a:p>
            <a:pPr algn="ctr">
              <a:lnSpc>
                <a:spcPct val="100000"/>
              </a:lnSpc>
            </a:pPr>
            <a:r>
              <a:rPr lang="en-US" b="1" dirty="0">
                <a:solidFill>
                  <a:srgbClr val="000000"/>
                </a:solidFill>
                <a:latin typeface="MiSans" pitchFamily="34" charset="0"/>
                <a:ea typeface="MiSans" pitchFamily="34" charset="-122"/>
                <a:cs typeface="B Titr" panose="00000700000000000000" pitchFamily="2" charset="-78"/>
              </a:rPr>
              <a:t>تأکید بر مصرف گیاهی</a:t>
            </a:r>
          </a:p>
        </p:txBody>
      </p:sp>
      <p:sp>
        <p:nvSpPr>
          <p:cNvPr id="9" name="Text 7"/>
          <p:cNvSpPr/>
          <p:nvPr/>
        </p:nvSpPr>
        <p:spPr>
          <a:xfrm>
            <a:off x="458470" y="2793365"/>
            <a:ext cx="2687955" cy="2622550"/>
          </a:xfrm>
          <a:prstGeom prst="rect">
            <a:avLst/>
          </a:prstGeom>
          <a:noFill/>
          <a:ln/>
        </p:spPr>
        <p:txBody>
          <a:bodyPr wrap="square" lIns="91440" tIns="45720" rIns="91440" bIns="45720" rtlCol="0" anchor="t"/>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گیاهان دارای چربی کمتر، فیبر بیشتر و مواد مغذی ضدسرطان هستند که سیستم ایمنی را تقویت می‌کنند. حداقل دو سوم غذاهای مصرفی باید گیاهی و حداکثر یک سوم حیوانی باشد. بشقاب غذایی شما باید با غلات سبوس‌دار، سبزیجات، لوبیا و میوه پر شود و فرآورده‌های لبنی، ماهی یا گوشت سهم محدودتری داشته باشند.</a:t>
            </a:r>
          </a:p>
        </p:txBody>
      </p:sp>
      <p:sp>
        <p:nvSpPr>
          <p:cNvPr id="10" name="Text 8"/>
          <p:cNvSpPr/>
          <p:nvPr/>
        </p:nvSpPr>
        <p:spPr>
          <a:xfrm>
            <a:off x="3405505" y="1952625"/>
            <a:ext cx="2549525" cy="699770"/>
          </a:xfrm>
          <a:prstGeom prst="rect">
            <a:avLst/>
          </a:prstGeom>
          <a:noFill/>
          <a:ln/>
        </p:spPr>
        <p:txBody>
          <a:bodyPr wrap="square" lIns="91440" tIns="45720" rIns="91440" bIns="45720" rtlCol="0" anchor="t"/>
          <a:lstStyle/>
          <a:p>
            <a:pPr algn="ctr"/>
            <a:r>
              <a:rPr lang="en-US" b="1" dirty="0">
                <a:solidFill>
                  <a:srgbClr val="000000"/>
                </a:solidFill>
                <a:latin typeface="MiSans" pitchFamily="34" charset="0"/>
                <a:ea typeface="MiSans" pitchFamily="34" charset="-122"/>
                <a:cs typeface="B Titr" panose="00000700000000000000" pitchFamily="2" charset="-78"/>
              </a:rPr>
              <a:t>فیبر و غلات کامل</a:t>
            </a:r>
          </a:p>
        </p:txBody>
      </p:sp>
      <p:sp>
        <p:nvSpPr>
          <p:cNvPr id="11" name="Text 9"/>
          <p:cNvSpPr/>
          <p:nvPr/>
        </p:nvSpPr>
        <p:spPr>
          <a:xfrm>
            <a:off x="3385820" y="2793365"/>
            <a:ext cx="2687955" cy="2622550"/>
          </a:xfrm>
          <a:prstGeom prst="rect">
            <a:avLst/>
          </a:prstGeom>
          <a:noFill/>
          <a:ln/>
        </p:spPr>
        <p:txBody>
          <a:bodyPr wrap="square" lIns="91440" tIns="45720" rIns="91440" bIns="45720" rtlCol="0" anchor="t"/>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فیبر موجب کاهش کلسترول، حفظ سلامت دستگاه گوارش و خروج ترکیبات سرطان‌زا از روده می‌شود. از برنج قهوه‌ای به جای سفید، نان سبوس‌دار به جای سفید، و ذرت بوداده به جای چیپس سیب‌زمینی استفاده کنید. میوه‌های تازه با پوست، هویج خام، کرفس و حبوبات منابع عالی فیبر هستند.</a:t>
            </a:r>
          </a:p>
        </p:txBody>
      </p:sp>
      <p:sp>
        <p:nvSpPr>
          <p:cNvPr id="12" name="Text 10"/>
          <p:cNvSpPr/>
          <p:nvPr/>
        </p:nvSpPr>
        <p:spPr>
          <a:xfrm>
            <a:off x="6333490" y="1952625"/>
            <a:ext cx="2549525" cy="699770"/>
          </a:xfrm>
          <a:prstGeom prst="rect">
            <a:avLst/>
          </a:prstGeom>
          <a:noFill/>
          <a:ln/>
        </p:spPr>
        <p:txBody>
          <a:bodyPr wrap="square" lIns="91440" tIns="45720" rIns="91440" bIns="45720" rtlCol="0" anchor="t"/>
          <a:lstStyle/>
          <a:p>
            <a:pPr algn="ctr">
              <a:lnSpc>
                <a:spcPct val="100000"/>
              </a:lnSpc>
            </a:pPr>
            <a:r>
              <a:rPr lang="en-US" sz="1800" b="1" dirty="0">
                <a:solidFill>
                  <a:srgbClr val="000000"/>
                </a:solidFill>
                <a:latin typeface="MiSans" pitchFamily="34" charset="0"/>
                <a:ea typeface="MiSans" pitchFamily="34" charset="-122"/>
                <a:cs typeface="B Titr" panose="00000700000000000000" pitchFamily="2" charset="-78"/>
              </a:rPr>
              <a:t>چربی‌های مفید و ماهی</a:t>
            </a:r>
            <a:endParaRPr lang="en-US" sz="1600" dirty="0">
              <a:cs typeface="B Titr" panose="00000700000000000000" pitchFamily="2" charset="-78"/>
            </a:endParaRPr>
          </a:p>
        </p:txBody>
      </p:sp>
      <p:sp>
        <p:nvSpPr>
          <p:cNvPr id="13" name="Text 11"/>
          <p:cNvSpPr/>
          <p:nvPr/>
        </p:nvSpPr>
        <p:spPr>
          <a:xfrm>
            <a:off x="6313805" y="2793365"/>
            <a:ext cx="2687955" cy="2622550"/>
          </a:xfrm>
          <a:prstGeom prst="rect">
            <a:avLst/>
          </a:prstGeom>
          <a:noFill/>
          <a:ln/>
        </p:spPr>
        <p:txBody>
          <a:bodyPr wrap="square" lIns="91440" tIns="45720" rIns="91440" bIns="45720" rtlCol="0" anchor="t"/>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چربی‌های اشباع‌نشده گیاهی خطر سرطان را کاهش می‌دهند. روغن زیتون و کانولا جایگزین‌های مناسبی برای روغن نباتی هستند. آجیل‌ها، بادام، گردو و دانه‌های کدو منابع خوبی از چربی‌های سالم‌اند. ماهی‌های قزل‌آلا، ساردین، شاه‌ماهی و ماهی سفید را حداقل دو بار در هفته مصرف کنید تا از اسیدهای چرب امگا-۳ بهره‌مند شوید.</a:t>
            </a:r>
          </a:p>
        </p:txBody>
      </p:sp>
      <p:sp>
        <p:nvSpPr>
          <p:cNvPr id="14" name="Text 12"/>
          <p:cNvSpPr/>
          <p:nvPr/>
        </p:nvSpPr>
        <p:spPr>
          <a:xfrm>
            <a:off x="9260840" y="1952625"/>
            <a:ext cx="2549525" cy="699770"/>
          </a:xfrm>
          <a:prstGeom prst="rect">
            <a:avLst/>
          </a:prstGeom>
          <a:noFill/>
          <a:ln/>
        </p:spPr>
        <p:txBody>
          <a:bodyPr wrap="square" lIns="91440" tIns="45720" rIns="91440" bIns="45720" rtlCol="0" anchor="t"/>
          <a:lstStyle/>
          <a:p>
            <a:pPr algn="ctr"/>
            <a:r>
              <a:rPr lang="en-US" b="1" dirty="0">
                <a:solidFill>
                  <a:srgbClr val="000000"/>
                </a:solidFill>
                <a:latin typeface="MiSans" pitchFamily="34" charset="0"/>
                <a:ea typeface="MiSans" pitchFamily="34" charset="-122"/>
                <a:cs typeface="B Titr" panose="00000700000000000000" pitchFamily="2" charset="-78"/>
              </a:rPr>
              <a:t>آنتی‌اکسیدان‌ها و ادویه‌ها</a:t>
            </a:r>
          </a:p>
        </p:txBody>
      </p:sp>
      <p:sp>
        <p:nvSpPr>
          <p:cNvPr id="15" name="Text 13"/>
          <p:cNvSpPr/>
          <p:nvPr/>
        </p:nvSpPr>
        <p:spPr>
          <a:xfrm>
            <a:off x="9241155" y="2403694"/>
            <a:ext cx="2687955" cy="2622550"/>
          </a:xfrm>
          <a:prstGeom prst="rect">
            <a:avLst/>
          </a:prstGeom>
          <a:noFill/>
          <a:ln/>
        </p:spPr>
        <p:txBody>
          <a:bodyPr wrap="square" lIns="91440" tIns="45720" rIns="91440" bIns="45720" rtlCol="0" anchor="t"/>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میوه و سبزیجات رنگارنگ غنی از مواد شیمیایی گیاهی ضدسرطان هستند. کلم‌بروکلی حاوی سولفورافان است که رشد سلول‌های سرطانی را متوقف می‌کند. گوجه‌فرنگی دارای لیکوپن، توت‌ها دارای اسید فیتیک، و انگور قرمز دارای رزوراترول هستند. ادویه‌هایی مانند زردچوبه با کورکومین، زنجبیل و سیر نیز خواص ضدسرطانی دارند.</a:t>
            </a:r>
          </a:p>
        </p:txBody>
      </p:sp>
      <p:pic>
        <p:nvPicPr>
          <p:cNvPr id="18" name="Picture 17"/>
          <p:cNvPicPr>
            <a:picLocks noChangeAspect="1"/>
          </p:cNvPicPr>
          <p:nvPr/>
        </p:nvPicPr>
        <p:blipFill>
          <a:blip r:embed="rId3"/>
          <a:stretch>
            <a:fillRect/>
          </a:stretch>
        </p:blipFill>
        <p:spPr>
          <a:xfrm>
            <a:off x="8350162" y="-159914"/>
            <a:ext cx="3644988" cy="1872509"/>
          </a:xfrm>
          <a:prstGeom prst="ellipse">
            <a:avLst/>
          </a:prstGeom>
          <a:ln>
            <a:noFill/>
          </a:ln>
          <a:effectLst>
            <a:softEdge rad="112500"/>
          </a:effectLst>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2-d2nf8a18bjvh7rlj09n0.png"/>
          <p:cNvPicPr>
            <a:picLocks noChangeAspect="1"/>
          </p:cNvPicPr>
          <p:nvPr/>
        </p:nvPicPr>
        <p:blipFill>
          <a:blip r:embed="rId3"/>
          <a:srcRect l="5" r="5"/>
          <a:stretch/>
        </p:blipFill>
        <p:spPr>
          <a:xfrm>
            <a:off x="0" y="0"/>
            <a:ext cx="12202795" cy="6851015"/>
          </a:xfrm>
          <a:prstGeom prst="rect">
            <a:avLst/>
          </a:prstGeom>
        </p:spPr>
      </p:pic>
      <p:sp>
        <p:nvSpPr>
          <p:cNvPr id="3" name="Text 0"/>
          <p:cNvSpPr/>
          <p:nvPr/>
        </p:nvSpPr>
        <p:spPr>
          <a:xfrm>
            <a:off x="284163" y="2536825"/>
            <a:ext cx="2642870"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
        <p:nvSpPr>
          <p:cNvPr id="4" name="Text 1"/>
          <p:cNvSpPr/>
          <p:nvPr/>
        </p:nvSpPr>
        <p:spPr>
          <a:xfrm>
            <a:off x="636895" y="3041332"/>
            <a:ext cx="8116570" cy="768350"/>
          </a:xfrm>
          <a:prstGeom prst="rect">
            <a:avLst/>
          </a:prstGeom>
          <a:noFill/>
          <a:ln/>
        </p:spPr>
        <p:txBody>
          <a:bodyPr wrap="square" lIns="91440" tIns="45720" rIns="91440" bIns="45720" rtlCol="0" anchor="t">
            <a:spAutoFit/>
          </a:bodyPr>
          <a:lstStyle/>
          <a:p>
            <a:pPr algn="ctr" rtl="1">
              <a:lnSpc>
                <a:spcPct val="100000"/>
              </a:lnSpc>
            </a:pPr>
            <a:r>
              <a:rPr lang="en-US" sz="4400" b="1" dirty="0">
                <a:solidFill>
                  <a:srgbClr val="FFFFFF"/>
                </a:solidFill>
                <a:latin typeface="MiSans" pitchFamily="34" charset="0"/>
                <a:ea typeface="MiSans" pitchFamily="34" charset="-122"/>
                <a:cs typeface="B Titr" panose="00000700000000000000" pitchFamily="2" charset="-78"/>
              </a:rPr>
              <a:t>سبک زندگی سالم</a:t>
            </a:r>
            <a:endParaRPr lang="en-US" sz="1600" dirty="0">
              <a:cs typeface="B Titr" panose="00000700000000000000" pitchFamily="2" charset="-78"/>
            </a:endParaRPr>
          </a:p>
        </p:txBody>
      </p:sp>
      <p:sp>
        <p:nvSpPr>
          <p:cNvPr id="5" name="Shape 2"/>
          <p:cNvSpPr/>
          <p:nvPr/>
        </p:nvSpPr>
        <p:spPr>
          <a:xfrm>
            <a:off x="9070319" y="2739389"/>
            <a:ext cx="71755" cy="1372235"/>
          </a:xfrm>
          <a:prstGeom prst="roundRect">
            <a:avLst>
              <a:gd name="adj" fmla="val 50000"/>
            </a:avLst>
          </a:prstGeom>
          <a:solidFill>
            <a:srgbClr val="FFFFFF"/>
          </a:solidFill>
          <a:ln/>
        </p:spPr>
      </p:sp>
      <p:sp>
        <p:nvSpPr>
          <p:cNvPr id="6" name="TextBox 5"/>
          <p:cNvSpPr txBox="1"/>
          <p:nvPr/>
        </p:nvSpPr>
        <p:spPr>
          <a:xfrm>
            <a:off x="9501447" y="3158836"/>
            <a:ext cx="1014153" cy="923330"/>
          </a:xfrm>
          <a:prstGeom prst="rect">
            <a:avLst/>
          </a:prstGeom>
          <a:noFill/>
        </p:spPr>
        <p:txBody>
          <a:bodyPr wrap="square" rtlCol="0">
            <a:spAutoFit/>
          </a:bodyPr>
          <a:lstStyle/>
          <a:p>
            <a:r>
              <a:rPr lang="fa-IR" sz="5400" b="1" dirty="0">
                <a:solidFill>
                  <a:srgbClr val="FFFFFF"/>
                </a:solidFill>
                <a:latin typeface="MiSans" pitchFamily="34" charset="0"/>
                <a:ea typeface="MiSans" pitchFamily="34" charset="-122"/>
                <a:cs typeface="B Titr" panose="00000700000000000000" pitchFamily="2" charset="-78"/>
              </a:rPr>
              <a:t>3</a:t>
            </a:r>
            <a:endParaRPr lang="en-US" sz="5400" b="1" dirty="0">
              <a:solidFill>
                <a:srgbClr val="FFFFFF"/>
              </a:solidFill>
              <a:latin typeface="MiSans" pitchFamily="34" charset="0"/>
              <a:ea typeface="MiSans" pitchFamily="34" charset="-122"/>
              <a:cs typeface="B Titr" panose="00000700000000000000" pitchFamily="2" charset="-78"/>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0-d2nf89h8bjvh7rlj09lg.png"/>
          <p:cNvPicPr>
            <a:picLocks noChangeAspect="1"/>
          </p:cNvPicPr>
          <p:nvPr/>
        </p:nvPicPr>
        <p:blipFill>
          <a:blip r:embed="rId3"/>
          <a:stretch>
            <a:fillRect/>
          </a:stretch>
        </p:blipFill>
        <p:spPr>
          <a:xfrm>
            <a:off x="4264025" y="1797050"/>
            <a:ext cx="3651250" cy="3474720"/>
          </a:xfrm>
          <a:prstGeom prst="rect">
            <a:avLst/>
          </a:prstGeom>
        </p:spPr>
      </p:pic>
      <p:pic>
        <p:nvPicPr>
          <p:cNvPr id="3" name="Image 1" descr="https://kimi-img.moonshot.cn/pub/slides/slides_tmpl/image/25-08-27-20:03:50-d2nf89h8bjvh7rlj09lg.png"/>
          <p:cNvPicPr>
            <a:picLocks noChangeAspect="1"/>
          </p:cNvPicPr>
          <p:nvPr/>
        </p:nvPicPr>
        <p:blipFill>
          <a:blip r:embed="rId3"/>
          <a:stretch>
            <a:fillRect/>
          </a:stretch>
        </p:blipFill>
        <p:spPr>
          <a:xfrm>
            <a:off x="488950" y="2166620"/>
            <a:ext cx="3651250" cy="3474720"/>
          </a:xfrm>
          <a:prstGeom prst="rect">
            <a:avLst/>
          </a:prstGeom>
        </p:spPr>
      </p:pic>
      <p:pic>
        <p:nvPicPr>
          <p:cNvPr id="4" name="Image 2" descr="https://kimi-img.moonshot.cn/pub/slides/slides_tmpl/image/25-08-27-20:03:50-d2nf89h8bjvh7rlj09lg.png"/>
          <p:cNvPicPr>
            <a:picLocks noChangeAspect="1"/>
          </p:cNvPicPr>
          <p:nvPr/>
        </p:nvPicPr>
        <p:blipFill>
          <a:blip r:embed="rId3"/>
          <a:stretch>
            <a:fillRect/>
          </a:stretch>
        </p:blipFill>
        <p:spPr>
          <a:xfrm>
            <a:off x="8060690" y="2166620"/>
            <a:ext cx="3651250" cy="3474720"/>
          </a:xfrm>
          <a:prstGeom prst="rect">
            <a:avLst/>
          </a:prstGeom>
        </p:spPr>
      </p:pic>
      <p:sp>
        <p:nvSpPr>
          <p:cNvPr id="5" name="Text 0"/>
          <p:cNvSpPr/>
          <p:nvPr/>
        </p:nvSpPr>
        <p:spPr>
          <a:xfrm>
            <a:off x="957580" y="603885"/>
            <a:ext cx="9799955" cy="583565"/>
          </a:xfrm>
          <a:prstGeom prst="rect">
            <a:avLst/>
          </a:prstGeom>
          <a:noFill/>
          <a:ln/>
        </p:spPr>
        <p:txBody>
          <a:bodyPr wrap="square" lIns="91440" tIns="45720" rIns="91440" bIns="45720" rtlCol="0" anchor="t">
            <a:spAutoFit/>
          </a:bodyPr>
          <a:lstStyle/>
          <a:p>
            <a:pPr algn="ctr">
              <a:lnSpc>
                <a:spcPct val="100000"/>
              </a:lnSpc>
            </a:pPr>
            <a:r>
              <a:rPr lang="en-US" sz="3200" b="1" dirty="0">
                <a:solidFill>
                  <a:schemeClr val="accent1">
                    <a:lumMod val="50000"/>
                  </a:schemeClr>
                </a:solidFill>
                <a:latin typeface="MiSans" pitchFamily="34" charset="0"/>
                <a:ea typeface="MiSans" pitchFamily="34" charset="-122"/>
                <a:cs typeface="B Titr" panose="00000700000000000000" pitchFamily="2" charset="-78"/>
              </a:rPr>
              <a:t>کاهش وزن و حفظ تناسب اندام</a:t>
            </a:r>
            <a:endParaRPr lang="en-US" sz="1600" b="1" dirty="0">
              <a:solidFill>
                <a:schemeClr val="accent1">
                  <a:lumMod val="50000"/>
                </a:schemeClr>
              </a:solidFill>
              <a:cs typeface="B Titr" panose="00000700000000000000" pitchFamily="2" charset="-78"/>
            </a:endParaRPr>
          </a:p>
        </p:txBody>
      </p:sp>
      <p:sp>
        <p:nvSpPr>
          <p:cNvPr id="6" name="Shape 1"/>
          <p:cNvSpPr/>
          <p:nvPr/>
        </p:nvSpPr>
        <p:spPr>
          <a:xfrm>
            <a:off x="416535" y="1582768"/>
            <a:ext cx="3714750" cy="762000"/>
          </a:xfrm>
          <a:prstGeom prst="roundRect">
            <a:avLst>
              <a:gd name="adj" fmla="val 0"/>
            </a:avLst>
          </a:prstGeom>
          <a:gradFill flip="none" rotWithShape="1">
            <a:gsLst>
              <a:gs pos="0">
                <a:srgbClr val="9FC35D"/>
              </a:gs>
              <a:gs pos="41000">
                <a:srgbClr val="9FC35D"/>
              </a:gs>
              <a:gs pos="100000">
                <a:srgbClr val="C5DB9E"/>
              </a:gs>
            </a:gsLst>
            <a:lin ang="13500000" scaled="1"/>
          </a:gradFill>
          <a:ln/>
        </p:spPr>
      </p:sp>
      <p:sp>
        <p:nvSpPr>
          <p:cNvPr id="7" name="Shape 2"/>
          <p:cNvSpPr/>
          <p:nvPr/>
        </p:nvSpPr>
        <p:spPr>
          <a:xfrm>
            <a:off x="1669415" y="5783580"/>
            <a:ext cx="1292860" cy="121920"/>
          </a:xfrm>
          <a:prstGeom prst="ellipse">
            <a:avLst/>
          </a:prstGeom>
          <a:solidFill>
            <a:srgbClr val="BCBE2B">
              <a:alpha val="65098"/>
            </a:srgbClr>
          </a:solidFill>
          <a:ln/>
        </p:spPr>
      </p:sp>
      <p:sp>
        <p:nvSpPr>
          <p:cNvPr id="8" name="Shape 3"/>
          <p:cNvSpPr/>
          <p:nvPr/>
        </p:nvSpPr>
        <p:spPr>
          <a:xfrm>
            <a:off x="4242435" y="1379220"/>
            <a:ext cx="3714750" cy="762000"/>
          </a:xfrm>
          <a:prstGeom prst="roundRect">
            <a:avLst>
              <a:gd name="adj" fmla="val 0"/>
            </a:avLst>
          </a:prstGeom>
          <a:gradFill flip="none" rotWithShape="1">
            <a:gsLst>
              <a:gs pos="0">
                <a:srgbClr val="9FC35D"/>
              </a:gs>
              <a:gs pos="41000">
                <a:srgbClr val="9FC35D"/>
              </a:gs>
              <a:gs pos="100000">
                <a:srgbClr val="C5DB9E"/>
              </a:gs>
            </a:gsLst>
            <a:lin ang="13500000" scaled="1"/>
          </a:gradFill>
          <a:ln/>
        </p:spPr>
      </p:sp>
      <p:sp>
        <p:nvSpPr>
          <p:cNvPr id="9" name="Shape 4"/>
          <p:cNvSpPr/>
          <p:nvPr/>
        </p:nvSpPr>
        <p:spPr>
          <a:xfrm>
            <a:off x="5454015" y="5387340"/>
            <a:ext cx="1292860" cy="121920"/>
          </a:xfrm>
          <a:prstGeom prst="ellipse">
            <a:avLst/>
          </a:prstGeom>
          <a:solidFill>
            <a:srgbClr val="BCBE2B">
              <a:alpha val="65098"/>
            </a:srgbClr>
          </a:solidFill>
          <a:ln/>
        </p:spPr>
      </p:sp>
      <p:sp>
        <p:nvSpPr>
          <p:cNvPr id="10" name="Shape 5"/>
          <p:cNvSpPr/>
          <p:nvPr/>
        </p:nvSpPr>
        <p:spPr>
          <a:xfrm>
            <a:off x="8005445" y="1775460"/>
            <a:ext cx="3714750" cy="762000"/>
          </a:xfrm>
          <a:prstGeom prst="roundRect">
            <a:avLst>
              <a:gd name="adj" fmla="val 0"/>
            </a:avLst>
          </a:prstGeom>
          <a:gradFill flip="none" rotWithShape="1">
            <a:gsLst>
              <a:gs pos="0">
                <a:srgbClr val="9FC35D"/>
              </a:gs>
              <a:gs pos="41000">
                <a:srgbClr val="9FC35D"/>
              </a:gs>
              <a:gs pos="100000">
                <a:srgbClr val="C5DB9E"/>
              </a:gs>
            </a:gsLst>
            <a:lin ang="13500000" scaled="1"/>
          </a:gradFill>
          <a:ln/>
        </p:spPr>
      </p:sp>
      <p:sp>
        <p:nvSpPr>
          <p:cNvPr id="11" name="Shape 6"/>
          <p:cNvSpPr/>
          <p:nvPr/>
        </p:nvSpPr>
        <p:spPr>
          <a:xfrm>
            <a:off x="9217025" y="5783580"/>
            <a:ext cx="1292860" cy="121920"/>
          </a:xfrm>
          <a:prstGeom prst="ellipse">
            <a:avLst/>
          </a:prstGeom>
          <a:solidFill>
            <a:srgbClr val="BCBE2B">
              <a:alpha val="65098"/>
            </a:srgbClr>
          </a:solidFill>
          <a:ln/>
        </p:spPr>
      </p:sp>
      <p:sp>
        <p:nvSpPr>
          <p:cNvPr id="12" name="Text 7"/>
          <p:cNvSpPr/>
          <p:nvPr/>
        </p:nvSpPr>
        <p:spPr>
          <a:xfrm>
            <a:off x="744905" y="1833880"/>
            <a:ext cx="3140610" cy="369332"/>
          </a:xfrm>
          <a:prstGeom prst="rect">
            <a:avLst/>
          </a:prstGeom>
          <a:noFill/>
          <a:ln/>
        </p:spPr>
        <p:txBody>
          <a:bodyPr wrap="square" lIns="91440" tIns="45720" rIns="91440" bIns="45720" rtlCol="0" anchor="t">
            <a:spAutoFit/>
          </a:bodyPr>
          <a:lstStyle/>
          <a:p>
            <a:pPr algn="ctr">
              <a:lnSpc>
                <a:spcPct val="100000"/>
              </a:lnSpc>
            </a:pPr>
            <a:r>
              <a:rPr lang="en-US" b="1" dirty="0">
                <a:solidFill>
                  <a:srgbClr val="FFFFFF"/>
                </a:solidFill>
                <a:latin typeface="MiSans" pitchFamily="34" charset="0"/>
                <a:ea typeface="MiSans" pitchFamily="34" charset="-122"/>
                <a:cs typeface="B Nazanin" panose="00000400000000000000" pitchFamily="2" charset="-78"/>
              </a:rPr>
              <a:t>ارزیابی وضعیت وزنی</a:t>
            </a:r>
          </a:p>
        </p:txBody>
      </p:sp>
      <p:sp>
        <p:nvSpPr>
          <p:cNvPr id="13" name="Text 8"/>
          <p:cNvSpPr/>
          <p:nvPr/>
        </p:nvSpPr>
        <p:spPr>
          <a:xfrm>
            <a:off x="586740" y="2593340"/>
            <a:ext cx="3457575" cy="2554545"/>
          </a:xfrm>
          <a:prstGeom prst="rect">
            <a:avLst/>
          </a:prstGeom>
          <a:noFill/>
          <a:ln/>
        </p:spPr>
        <p:txBody>
          <a:bodyPr wrap="square" lIns="91440" tIns="45720" rIns="91440" bIns="45720" rtlCol="0" anchor="t">
            <a:spAutoFit/>
          </a:bodyPr>
          <a:lstStyle/>
          <a:p>
            <a:pPr algn="r" rtl="1">
              <a:lnSpc>
                <a:spcPct val="100000"/>
              </a:lnSpc>
            </a:pPr>
            <a:r>
              <a:rPr lang="en-US" sz="1600" b="1" dirty="0">
                <a:solidFill>
                  <a:srgbClr val="000000"/>
                </a:solidFill>
                <a:latin typeface="MiSans" pitchFamily="34" charset="0"/>
                <a:ea typeface="MiSans" pitchFamily="34" charset="-122"/>
                <a:cs typeface="B Nazanin" panose="00000400000000000000" pitchFamily="2" charset="-78"/>
              </a:rPr>
              <a:t>شاخص توده بدنی BMI ابزار استاندارد ارزیابی وزن است: کمتر </a:t>
            </a:r>
            <a:r>
              <a:rPr lang="en-US" sz="1600" b="1" dirty="0" err="1">
                <a:solidFill>
                  <a:srgbClr val="000000"/>
                </a:solidFill>
                <a:latin typeface="MiSans" pitchFamily="34" charset="0"/>
                <a:ea typeface="MiSans" pitchFamily="34" charset="-122"/>
                <a:cs typeface="B Nazanin" panose="00000400000000000000" pitchFamily="2" charset="-78"/>
              </a:rPr>
              <a:t>از</a:t>
            </a:r>
            <a:r>
              <a:rPr lang="en-US" sz="1600" b="1" dirty="0">
                <a:solidFill>
                  <a:srgbClr val="000000"/>
                </a:solidFill>
                <a:latin typeface="MiSans" pitchFamily="34" charset="0"/>
                <a:ea typeface="MiSans" pitchFamily="34" charset="-122"/>
                <a:cs typeface="B Nazanin" panose="00000400000000000000" pitchFamily="2" charset="-78"/>
              </a:rPr>
              <a:t> ۱</a:t>
            </a:r>
            <a:r>
              <a:rPr lang="fa-IR" sz="1600" b="1" dirty="0">
                <a:solidFill>
                  <a:srgbClr val="000000"/>
                </a:solidFill>
                <a:latin typeface="MiSans" pitchFamily="34" charset="0"/>
                <a:ea typeface="MiSans" pitchFamily="34" charset="-122"/>
                <a:cs typeface="B Nazanin" panose="00000400000000000000" pitchFamily="2" charset="-78"/>
              </a:rPr>
              <a:t>8/5</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a:solidFill>
                  <a:srgbClr val="000000"/>
                </a:solidFill>
                <a:latin typeface="MiSans" pitchFamily="34" charset="0"/>
                <a:ea typeface="MiSans" pitchFamily="34" charset="-122"/>
                <a:cs typeface="B Nazanin" panose="00000400000000000000" pitchFamily="2" charset="-78"/>
              </a:rPr>
              <a:t>کمبود</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a:solidFill>
                  <a:srgbClr val="000000"/>
                </a:solidFill>
                <a:latin typeface="MiSans" pitchFamily="34" charset="0"/>
                <a:ea typeface="MiSans" pitchFamily="34" charset="-122"/>
                <a:cs typeface="B Nazanin" panose="00000400000000000000" pitchFamily="2" charset="-78"/>
              </a:rPr>
              <a:t>وزن</a:t>
            </a:r>
            <a:r>
              <a:rPr lang="en-US" sz="1600" b="1" dirty="0">
                <a:solidFill>
                  <a:srgbClr val="000000"/>
                </a:solidFill>
                <a:latin typeface="MiSans" pitchFamily="34" charset="0"/>
                <a:ea typeface="MiSans" pitchFamily="34" charset="-122"/>
                <a:cs typeface="B Nazanin" panose="00000400000000000000" pitchFamily="2" charset="-78"/>
              </a:rPr>
              <a:t>،</a:t>
            </a:r>
            <a:r>
              <a:rPr lang="fa-IR" sz="1600" b="1" dirty="0">
                <a:solidFill>
                  <a:srgbClr val="000000"/>
                </a:solidFill>
                <a:latin typeface="MiSans" pitchFamily="34" charset="0"/>
                <a:ea typeface="MiSans" pitchFamily="34" charset="-122"/>
                <a:cs typeface="B Nazanin" panose="00000400000000000000" pitchFamily="2" charset="-78"/>
              </a:rPr>
              <a:t>18/5</a:t>
            </a:r>
            <a:r>
              <a:rPr lang="en-US" sz="1600" b="1" dirty="0">
                <a:solidFill>
                  <a:srgbClr val="000000"/>
                </a:solidFill>
                <a:latin typeface="MiSans" pitchFamily="34" charset="0"/>
                <a:ea typeface="MiSans" pitchFamily="34" charset="-122"/>
                <a:cs typeface="B Nazanin" panose="00000400000000000000" pitchFamily="2" charset="-78"/>
              </a:rPr>
              <a:t> ت</a:t>
            </a:r>
            <a:r>
              <a:rPr lang="fa-IR" sz="1600" b="1" dirty="0">
                <a:solidFill>
                  <a:srgbClr val="000000"/>
                </a:solidFill>
                <a:latin typeface="MiSans" pitchFamily="34" charset="0"/>
                <a:ea typeface="MiSans" pitchFamily="34" charset="-122"/>
                <a:cs typeface="B Nazanin" panose="00000400000000000000" pitchFamily="2" charset="-78"/>
              </a:rPr>
              <a:t>ا24/9</a:t>
            </a:r>
            <a:r>
              <a:rPr lang="en-US" sz="1600" b="1" dirty="0">
                <a:solidFill>
                  <a:srgbClr val="000000"/>
                </a:solidFill>
                <a:latin typeface="MiSans" pitchFamily="34" charset="0"/>
                <a:ea typeface="MiSans" pitchFamily="34" charset="-122"/>
                <a:cs typeface="B Nazanin" panose="00000400000000000000" pitchFamily="2" charset="-78"/>
              </a:rPr>
              <a:t> طبیعی، ۲۵ </a:t>
            </a:r>
            <a:r>
              <a:rPr lang="en-US" sz="1600" b="1" dirty="0" err="1">
                <a:solidFill>
                  <a:srgbClr val="000000"/>
                </a:solidFill>
                <a:latin typeface="MiSans" pitchFamily="34" charset="0"/>
                <a:ea typeface="MiSans" pitchFamily="34" charset="-122"/>
                <a:cs typeface="B Nazanin" panose="00000400000000000000" pitchFamily="2" charset="-78"/>
              </a:rPr>
              <a:t>تا</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a:solidFill>
                  <a:srgbClr val="000000"/>
                </a:solidFill>
                <a:latin typeface="MiSans" pitchFamily="34" charset="0"/>
                <a:ea typeface="MiSans" pitchFamily="34" charset="-122"/>
                <a:cs typeface="B Nazanin" panose="00000400000000000000" pitchFamily="2" charset="-78"/>
              </a:rPr>
              <a:t>29/9</a:t>
            </a:r>
            <a:r>
              <a:rPr lang="en-US" sz="1600" b="1" dirty="0" err="1">
                <a:solidFill>
                  <a:srgbClr val="000000"/>
                </a:solidFill>
                <a:latin typeface="MiSans" pitchFamily="34" charset="0"/>
                <a:ea typeface="MiSans" pitchFamily="34" charset="-122"/>
                <a:cs typeface="B Nazanin" panose="00000400000000000000" pitchFamily="2" charset="-78"/>
              </a:rPr>
              <a:t>اضافه</a:t>
            </a:r>
            <a:r>
              <a:rPr lang="en-US" sz="1600" b="1" dirty="0">
                <a:solidFill>
                  <a:srgbClr val="000000"/>
                </a:solidFill>
                <a:latin typeface="MiSans" pitchFamily="34" charset="0"/>
                <a:ea typeface="MiSans" pitchFamily="34" charset="-122"/>
                <a:cs typeface="B Nazanin" panose="00000400000000000000" pitchFamily="2" charset="-78"/>
              </a:rPr>
              <a:t> وزن، ۳۰ </a:t>
            </a:r>
            <a:r>
              <a:rPr lang="en-US" sz="1600" b="1" dirty="0" err="1">
                <a:solidFill>
                  <a:srgbClr val="000000"/>
                </a:solidFill>
                <a:latin typeface="MiSans" pitchFamily="34" charset="0"/>
                <a:ea typeface="MiSans" pitchFamily="34" charset="-122"/>
                <a:cs typeface="B Nazanin" panose="00000400000000000000" pitchFamily="2" charset="-78"/>
              </a:rPr>
              <a:t>تا</a:t>
            </a:r>
            <a:r>
              <a:rPr lang="en-US" sz="1600" b="1" dirty="0">
                <a:solidFill>
                  <a:srgbClr val="000000"/>
                </a:solidFill>
                <a:latin typeface="MiSans" pitchFamily="34" charset="0"/>
                <a:ea typeface="MiSans" pitchFamily="34" charset="-122"/>
                <a:cs typeface="B Nazanin" panose="00000400000000000000" pitchFamily="2" charset="-78"/>
              </a:rPr>
              <a:t> ۳</a:t>
            </a:r>
            <a:r>
              <a:rPr lang="fa-IR" sz="1600" b="1" dirty="0">
                <a:solidFill>
                  <a:srgbClr val="000000"/>
                </a:solidFill>
                <a:latin typeface="MiSans" pitchFamily="34" charset="0"/>
                <a:ea typeface="MiSans" pitchFamily="34" charset="-122"/>
                <a:cs typeface="B Nazanin" panose="00000400000000000000" pitchFamily="2" charset="-78"/>
              </a:rPr>
              <a:t>9/9</a:t>
            </a:r>
            <a:r>
              <a:rPr lang="en-US" sz="1600" b="1" dirty="0">
                <a:solidFill>
                  <a:srgbClr val="000000"/>
                </a:solidFill>
                <a:latin typeface="MiSans" pitchFamily="34" charset="0"/>
                <a:ea typeface="MiSans" pitchFamily="34" charset="-122"/>
                <a:cs typeface="B Nazanin" panose="00000400000000000000" pitchFamily="2" charset="-78"/>
              </a:rPr>
              <a:t> چاقی و بالای ۴۰ چاقی شدید محسوب می‌شود. اندازه دور کمر نیز معیار مهمی است: بیش از ۸۰ سانتی‌متر برای زنان و ۹۴ سانتی‌متر برای مردان خطر بیماری را افزایش می‌دهد. نسبت دور کمر به دور باسن WHR نیز شاخص دیگری برای سنجش چربی شکمی است</a:t>
            </a:r>
            <a:r>
              <a:rPr lang="en-US" sz="1600" dirty="0">
                <a:solidFill>
                  <a:srgbClr val="000000"/>
                </a:solidFill>
                <a:latin typeface="MiSans" pitchFamily="34" charset="0"/>
                <a:ea typeface="MiSans" pitchFamily="34" charset="-122"/>
                <a:cs typeface="MiSans" pitchFamily="34" charset="-120"/>
              </a:rPr>
              <a:t>.</a:t>
            </a:r>
            <a:endParaRPr lang="en-US" sz="1600" dirty="0"/>
          </a:p>
        </p:txBody>
      </p:sp>
      <p:sp>
        <p:nvSpPr>
          <p:cNvPr id="14" name="Text 9"/>
          <p:cNvSpPr/>
          <p:nvPr/>
        </p:nvSpPr>
        <p:spPr>
          <a:xfrm>
            <a:off x="4529505" y="1437640"/>
            <a:ext cx="3140610" cy="369332"/>
          </a:xfrm>
          <a:prstGeom prst="rect">
            <a:avLst/>
          </a:prstGeom>
          <a:noFill/>
          <a:ln/>
        </p:spPr>
        <p:txBody>
          <a:bodyPr wrap="square" lIns="91440" tIns="45720" rIns="91440" bIns="45720" rtlCol="0" anchor="t">
            <a:spAutoFit/>
          </a:bodyPr>
          <a:lstStyle/>
          <a:p>
            <a:pPr algn="ctr"/>
            <a:r>
              <a:rPr lang="en-US" b="1" dirty="0">
                <a:solidFill>
                  <a:srgbClr val="FFFFFF"/>
                </a:solidFill>
                <a:latin typeface="MiSans" pitchFamily="34" charset="0"/>
                <a:ea typeface="MiSans" pitchFamily="34" charset="-122"/>
                <a:cs typeface="B Nazanin" panose="00000400000000000000" pitchFamily="2" charset="-78"/>
              </a:rPr>
              <a:t>راهکارهای عملی کاهش وزن</a:t>
            </a:r>
          </a:p>
        </p:txBody>
      </p:sp>
      <p:sp>
        <p:nvSpPr>
          <p:cNvPr id="15" name="Text 10"/>
          <p:cNvSpPr/>
          <p:nvPr/>
        </p:nvSpPr>
        <p:spPr>
          <a:xfrm>
            <a:off x="4371340" y="2197100"/>
            <a:ext cx="3457575" cy="2061210"/>
          </a:xfrm>
          <a:prstGeom prst="rect">
            <a:avLst/>
          </a:prstGeom>
          <a:noFill/>
          <a:ln/>
        </p:spPr>
        <p:txBody>
          <a:bodyPr wrap="square" lIns="91440" tIns="45720" rIns="91440" bIns="45720" rtlCol="0" anchor="t">
            <a:spAutoFit/>
          </a:bodyPr>
          <a:lstStyle/>
          <a:p>
            <a:pPr algn="r" rtl="1">
              <a:lnSpc>
                <a:spcPct val="100000"/>
              </a:lnSpc>
            </a:pPr>
            <a:r>
              <a:rPr lang="en-US" sz="1600" b="1" dirty="0">
                <a:solidFill>
                  <a:srgbClr val="000000"/>
                </a:solidFill>
                <a:latin typeface="MiSans" pitchFamily="34" charset="0"/>
                <a:ea typeface="MiSans" pitchFamily="34" charset="-122"/>
                <a:cs typeface="B Nazanin" panose="00000400000000000000" pitchFamily="2" charset="-78"/>
              </a:rPr>
              <a:t>اهداف کوچک و دست‌یافتنی تعیین کنید: کاهش ۵ تا ۱۰ درصد وزن فعلی در مرحله اول مناسب است. روزانه ۵۰۰ تا ۱۰۰۰ کالری از دریافت خود کم کنید تا هفتگی نیم تا یک کیلوگرم وزن کم کنید. ورزش نه تنها به کاهش وزن کمک می‌کند بلکه نتیجه را پایدارتر می‌سازد. حتی ورزش سبک کالری می‌سوزاند و خطر بیماری را کاهش می‌دهد.</a:t>
            </a:r>
          </a:p>
        </p:txBody>
      </p:sp>
      <p:sp>
        <p:nvSpPr>
          <p:cNvPr id="16" name="Text 11"/>
          <p:cNvSpPr/>
          <p:nvPr/>
        </p:nvSpPr>
        <p:spPr>
          <a:xfrm>
            <a:off x="8292515" y="1833880"/>
            <a:ext cx="3140610" cy="369332"/>
          </a:xfrm>
          <a:prstGeom prst="rect">
            <a:avLst/>
          </a:prstGeom>
          <a:noFill/>
          <a:ln/>
        </p:spPr>
        <p:txBody>
          <a:bodyPr wrap="square" lIns="91440" tIns="45720" rIns="91440" bIns="45720" rtlCol="0" anchor="t">
            <a:spAutoFit/>
          </a:bodyPr>
          <a:lstStyle/>
          <a:p>
            <a:pPr algn="ctr">
              <a:lnSpc>
                <a:spcPct val="100000"/>
              </a:lnSpc>
            </a:pPr>
            <a:r>
              <a:rPr lang="en-US" sz="1800" b="1" dirty="0">
                <a:solidFill>
                  <a:srgbClr val="FFFFFF"/>
                </a:solidFill>
                <a:latin typeface="MiSans" pitchFamily="34" charset="0"/>
                <a:ea typeface="MiSans" pitchFamily="34" charset="-122"/>
                <a:cs typeface="B Nazanin" panose="00000400000000000000" pitchFamily="2" charset="-78"/>
              </a:rPr>
              <a:t>تغییرات رفتاری و تغذیه‌ای</a:t>
            </a:r>
            <a:endParaRPr lang="en-US" sz="1600" dirty="0">
              <a:cs typeface="B Nazanin" panose="00000400000000000000" pitchFamily="2" charset="-78"/>
            </a:endParaRPr>
          </a:p>
        </p:txBody>
      </p:sp>
      <p:sp>
        <p:nvSpPr>
          <p:cNvPr id="17" name="Text 12"/>
          <p:cNvSpPr/>
          <p:nvPr/>
        </p:nvSpPr>
        <p:spPr>
          <a:xfrm>
            <a:off x="8134350" y="2593340"/>
            <a:ext cx="3457575" cy="2308324"/>
          </a:xfrm>
          <a:prstGeom prst="rect">
            <a:avLst/>
          </a:prstGeom>
          <a:noFill/>
          <a:ln/>
        </p:spPr>
        <p:txBody>
          <a:bodyPr wrap="square" lIns="91440" tIns="45720" rIns="91440" bIns="45720" rtlCol="0" anchor="t">
            <a:spAutoFit/>
          </a:bodyPr>
          <a:lstStyle/>
          <a:p>
            <a:pPr algn="r" rtl="1"/>
            <a:r>
              <a:rPr lang="en-US" sz="1600" b="1" dirty="0">
                <a:solidFill>
                  <a:srgbClr val="000000"/>
                </a:solidFill>
                <a:latin typeface="MiSans" pitchFamily="34" charset="0"/>
                <a:ea typeface="MiSans" pitchFamily="34" charset="-122"/>
                <a:cs typeface="B Nazanin" panose="00000400000000000000" pitchFamily="2" charset="-78"/>
              </a:rPr>
              <a:t>غذاهای مورد علاقه را حذف نکنید بلکه تعادل را رعایت کنید. در طول روز آب و نوشیدنی‌های فاقد کالری بنوشید. سرعت غذا خوردن را کم کنید و هر وعده حداقل ۱۵ دقیقه طول بکشد. پنج وعده غذایی در روز داشته باشید: سه وعده اصلی و دو میان‌وعده. پروتئین در هر وعده مصرف کنید زیرا خاصیت سیرکنندگی دارد. صبحانه را هرگز حذف نکنید.</a:t>
            </a: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0-d2nf89h8bjvh7rlj09kg.png"/>
          <p:cNvPicPr>
            <a:picLocks noChangeAspect="1"/>
          </p:cNvPicPr>
          <p:nvPr/>
        </p:nvPicPr>
        <p:blipFill>
          <a:blip r:embed="rId3"/>
          <a:stretch>
            <a:fillRect/>
          </a:stretch>
        </p:blipFill>
        <p:spPr>
          <a:xfrm>
            <a:off x="4368800" y="3927467"/>
            <a:ext cx="3665220" cy="298450"/>
          </a:xfrm>
          <a:prstGeom prst="rect">
            <a:avLst/>
          </a:prstGeom>
        </p:spPr>
      </p:pic>
      <p:pic>
        <p:nvPicPr>
          <p:cNvPr id="3" name="Image 1" descr="https://kimi-img.moonshot.cn/pub/slides/slides_tmpl/image/25-08-27-20:03:50-d2nf89h8bjvh7rlj09kg.png"/>
          <p:cNvPicPr>
            <a:picLocks noChangeAspect="1"/>
          </p:cNvPicPr>
          <p:nvPr/>
        </p:nvPicPr>
        <p:blipFill>
          <a:blip r:embed="rId3"/>
          <a:stretch>
            <a:fillRect/>
          </a:stretch>
        </p:blipFill>
        <p:spPr>
          <a:xfrm>
            <a:off x="8221345" y="3890010"/>
            <a:ext cx="3665220" cy="298450"/>
          </a:xfrm>
          <a:prstGeom prst="rect">
            <a:avLst/>
          </a:prstGeom>
        </p:spPr>
      </p:pic>
      <p:sp>
        <p:nvSpPr>
          <p:cNvPr id="4" name="Text 0"/>
          <p:cNvSpPr/>
          <p:nvPr/>
        </p:nvSpPr>
        <p:spPr>
          <a:xfrm>
            <a:off x="871518" y="210561"/>
            <a:ext cx="9799955" cy="583565"/>
          </a:xfrm>
          <a:prstGeom prst="rect">
            <a:avLst/>
          </a:prstGeom>
          <a:noFill/>
          <a:ln/>
        </p:spPr>
        <p:txBody>
          <a:bodyPr wrap="square" lIns="91440" tIns="45720" rIns="91440" bIns="45720" rtlCol="0" anchor="t">
            <a:spAutoFit/>
          </a:bodyPr>
          <a:lstStyle/>
          <a:p>
            <a:pPr algn="ctr" rtl="1">
              <a:lnSpc>
                <a:spcPct val="100000"/>
              </a:lnSpc>
            </a:pPr>
            <a:r>
              <a:rPr lang="en-US" sz="3200" b="1" dirty="0" err="1" smtClean="0">
                <a:solidFill>
                  <a:schemeClr val="accent1">
                    <a:lumMod val="50000"/>
                  </a:schemeClr>
                </a:solidFill>
                <a:latin typeface="MiSans" pitchFamily="34" charset="0"/>
                <a:ea typeface="MiSans" pitchFamily="34" charset="-122"/>
                <a:cs typeface="B Titr" panose="00000700000000000000" pitchFamily="2" charset="-78"/>
              </a:rPr>
              <a:t>سلامت</a:t>
            </a:r>
            <a:r>
              <a:rPr lang="en-US" sz="3200" b="1" dirty="0" smtClean="0">
                <a:solidFill>
                  <a:schemeClr val="accent1">
                    <a:lumMod val="50000"/>
                  </a:schemeClr>
                </a:solidFill>
                <a:latin typeface="MiSans" pitchFamily="34" charset="0"/>
                <a:ea typeface="MiSans" pitchFamily="34" charset="-122"/>
                <a:cs typeface="B Titr" panose="00000700000000000000" pitchFamily="2" charset="-78"/>
              </a:rPr>
              <a:t> </a:t>
            </a:r>
            <a:r>
              <a:rPr lang="en-US" sz="3200" b="1" dirty="0" err="1" smtClean="0">
                <a:solidFill>
                  <a:schemeClr val="accent1">
                    <a:lumMod val="50000"/>
                  </a:schemeClr>
                </a:solidFill>
                <a:latin typeface="MiSans" pitchFamily="34" charset="0"/>
                <a:ea typeface="MiSans" pitchFamily="34" charset="-122"/>
                <a:cs typeface="B Titr" panose="00000700000000000000" pitchFamily="2" charset="-78"/>
              </a:rPr>
              <a:t>روان</a:t>
            </a:r>
            <a:r>
              <a:rPr lang="en-US" sz="3200" b="1" dirty="0" smtClean="0">
                <a:solidFill>
                  <a:schemeClr val="accent1">
                    <a:lumMod val="50000"/>
                  </a:schemeClr>
                </a:solidFill>
                <a:latin typeface="MiSans" pitchFamily="34" charset="0"/>
                <a:ea typeface="MiSans" pitchFamily="34" charset="-122"/>
                <a:cs typeface="B Titr" panose="00000700000000000000" pitchFamily="2" charset="-78"/>
              </a:rPr>
              <a:t> و </a:t>
            </a:r>
            <a:r>
              <a:rPr lang="en-US" sz="3200" b="1" dirty="0" err="1" smtClean="0">
                <a:solidFill>
                  <a:schemeClr val="accent1">
                    <a:lumMod val="50000"/>
                  </a:schemeClr>
                </a:solidFill>
                <a:latin typeface="MiSans" pitchFamily="34" charset="0"/>
                <a:ea typeface="MiSans" pitchFamily="34" charset="-122"/>
                <a:cs typeface="B Titr" panose="00000700000000000000" pitchFamily="2" charset="-78"/>
              </a:rPr>
              <a:t>حمایت</a:t>
            </a:r>
            <a:r>
              <a:rPr lang="en-US" sz="3200" b="1" dirty="0" smtClean="0">
                <a:solidFill>
                  <a:schemeClr val="accent1">
                    <a:lumMod val="50000"/>
                  </a:schemeClr>
                </a:solidFill>
                <a:latin typeface="MiSans" pitchFamily="34" charset="0"/>
                <a:ea typeface="MiSans" pitchFamily="34" charset="-122"/>
                <a:cs typeface="B Titr" panose="00000700000000000000" pitchFamily="2" charset="-78"/>
              </a:rPr>
              <a:t> </a:t>
            </a:r>
            <a:r>
              <a:rPr lang="en-US" sz="3200" b="1" dirty="0" err="1" smtClean="0">
                <a:solidFill>
                  <a:schemeClr val="accent1">
                    <a:lumMod val="50000"/>
                  </a:schemeClr>
                </a:solidFill>
                <a:latin typeface="MiSans" pitchFamily="34" charset="0"/>
                <a:ea typeface="MiSans" pitchFamily="34" charset="-122"/>
                <a:cs typeface="B Titr" panose="00000700000000000000" pitchFamily="2" charset="-78"/>
              </a:rPr>
              <a:t>اجتماعی</a:t>
            </a:r>
            <a:endParaRPr lang="en-US" sz="1600" dirty="0">
              <a:solidFill>
                <a:schemeClr val="accent1">
                  <a:lumMod val="50000"/>
                </a:schemeClr>
              </a:solidFill>
              <a:cs typeface="B Titr" panose="00000700000000000000" pitchFamily="2" charset="-78"/>
            </a:endParaRPr>
          </a:p>
        </p:txBody>
      </p:sp>
      <p:sp>
        <p:nvSpPr>
          <p:cNvPr id="5" name="Shape 1"/>
          <p:cNvSpPr/>
          <p:nvPr/>
        </p:nvSpPr>
        <p:spPr>
          <a:xfrm flipV="1">
            <a:off x="204395" y="984249"/>
            <a:ext cx="11669450" cy="2362835"/>
          </a:xfrm>
          <a:prstGeom prst="rect">
            <a:avLst/>
          </a:prstGeom>
          <a:solidFill>
            <a:srgbClr val="9FC35D"/>
          </a:solidFill>
          <a:ln/>
        </p:spPr>
      </p:sp>
      <p:sp>
        <p:nvSpPr>
          <p:cNvPr id="7" name="Text 3"/>
          <p:cNvSpPr/>
          <p:nvPr/>
        </p:nvSpPr>
        <p:spPr>
          <a:xfrm>
            <a:off x="282575" y="3592632"/>
            <a:ext cx="3273312" cy="461665"/>
          </a:xfrm>
          <a:prstGeom prst="rect">
            <a:avLst/>
          </a:prstGeom>
          <a:noFill/>
          <a:ln/>
        </p:spPr>
        <p:txBody>
          <a:bodyPr wrap="square" lIns="91440" tIns="45720" rIns="91440" bIns="45720" rtlCol="0" anchor="t">
            <a:spAutoFit/>
          </a:bodyPr>
          <a:lstStyle/>
          <a:p>
            <a:pPr algn="ctr">
              <a:lnSpc>
                <a:spcPct val="100000"/>
              </a:lnSpc>
            </a:pPr>
            <a:r>
              <a:rPr lang="en-US" sz="2400" b="1" dirty="0">
                <a:solidFill>
                  <a:schemeClr val="tx2">
                    <a:lumMod val="75000"/>
                    <a:lumOff val="25000"/>
                  </a:schemeClr>
                </a:solidFill>
                <a:latin typeface="MiSans" pitchFamily="34" charset="0"/>
                <a:ea typeface="MiSans" pitchFamily="34" charset="-122"/>
                <a:cs typeface="B Titr" panose="00000700000000000000" pitchFamily="2" charset="-78"/>
              </a:rPr>
              <a:t>مدیریت استرس موثر</a:t>
            </a:r>
          </a:p>
        </p:txBody>
      </p:sp>
      <p:sp>
        <p:nvSpPr>
          <p:cNvPr id="8" name="Text 4"/>
          <p:cNvSpPr/>
          <p:nvPr/>
        </p:nvSpPr>
        <p:spPr>
          <a:xfrm>
            <a:off x="86119" y="4104731"/>
            <a:ext cx="4071226" cy="2690648"/>
          </a:xfrm>
          <a:prstGeom prst="rect">
            <a:avLst/>
          </a:prstGeom>
          <a:noFill/>
          <a:ln/>
        </p:spPr>
        <p:txBody>
          <a:bodyPr wrap="square" lIns="91440" tIns="45720" rIns="91440" bIns="45720" rtlCol="0" anchor="t"/>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استرس طولانی‌مدت سیستم ایمنی را تضعیف و احتمال سرطان را افزایش می‌دهد. محیط زندگی خود را تغییر دهید: از آلودگی صوتی، اخبار استرس‌زا و مکان‌های پرتراکم دوری کنید. مهارت‌های حل مسئله و مدیریت زمان بیاموزید. باورهای مثبت </a:t>
            </a:r>
            <a:r>
              <a:rPr lang="en-US" sz="1600" b="1" dirty="0" err="1">
                <a:solidFill>
                  <a:srgbClr val="000000"/>
                </a:solidFill>
                <a:latin typeface="MiSans" pitchFamily="34" charset="0"/>
                <a:ea typeface="MiSans" pitchFamily="34" charset="-122"/>
                <a:cs typeface="B Nazanin" panose="00000400000000000000" pitchFamily="2" charset="-78"/>
              </a:rPr>
              <a:t>مانند</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a:solidFill>
                  <a:srgbClr val="000000"/>
                </a:solidFill>
                <a:latin typeface="MiSans" pitchFamily="34" charset="0"/>
                <a:ea typeface="MiSans" pitchFamily="34" charset="-122"/>
                <a:cs typeface="B Nazanin" panose="00000400000000000000" pitchFamily="2" charset="-78"/>
              </a:rPr>
              <a:t>(</a:t>
            </a:r>
            <a:r>
              <a:rPr lang="en-US" sz="1600" b="1" dirty="0" err="1" smtClean="0">
                <a:solidFill>
                  <a:srgbClr val="000000"/>
                </a:solidFill>
                <a:latin typeface="MiSans" pitchFamily="34" charset="0"/>
                <a:ea typeface="MiSans" pitchFamily="34" charset="-122"/>
                <a:cs typeface="B Nazanin" panose="00000400000000000000" pitchFamily="2" charset="-78"/>
              </a:rPr>
              <a:t>من</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می‌توانم</a:t>
            </a:r>
            <a:r>
              <a:rPr lang="fa-IR" sz="1600" b="1" dirty="0" smtClean="0">
                <a:solidFill>
                  <a:srgbClr val="000000"/>
                </a:solidFill>
                <a:latin typeface="MiSans" pitchFamily="34" charset="0"/>
                <a:ea typeface="MiSans" pitchFamily="34" charset="-122"/>
                <a:cs typeface="B Nazanin" panose="00000400000000000000" pitchFamily="2" charset="-78"/>
              </a:rPr>
              <a:t>)</a:t>
            </a:r>
            <a:r>
              <a:rPr lang="en-US" sz="1600" b="1" dirty="0" smtClean="0">
                <a:solidFill>
                  <a:srgbClr val="000000"/>
                </a:solidFill>
                <a:latin typeface="MiSans" pitchFamily="34" charset="0"/>
                <a:ea typeface="MiSans" pitchFamily="34" charset="-122"/>
                <a:cs typeface="B Nazanin" panose="00000400000000000000" pitchFamily="2" charset="-78"/>
              </a:rPr>
              <a:t>و </a:t>
            </a:r>
            <a:r>
              <a:rPr lang="fa-IR" sz="1600" b="1" dirty="0" smtClean="0">
                <a:solidFill>
                  <a:srgbClr val="000000"/>
                </a:solidFill>
                <a:latin typeface="MiSans" pitchFamily="34" charset="0"/>
                <a:ea typeface="MiSans" pitchFamily="34" charset="-122"/>
                <a:cs typeface="B Nazanin" panose="00000400000000000000" pitchFamily="2" charset="-78"/>
              </a:rPr>
              <a:t>(</a:t>
            </a:r>
            <a:r>
              <a:rPr lang="en-US" sz="1600" b="1" dirty="0" err="1" smtClean="0">
                <a:solidFill>
                  <a:srgbClr val="000000"/>
                </a:solidFill>
                <a:latin typeface="MiSans" pitchFamily="34" charset="0"/>
                <a:ea typeface="MiSans" pitchFamily="34" charset="-122"/>
                <a:cs typeface="B Nazanin" panose="00000400000000000000" pitchFamily="2" charset="-78"/>
              </a:rPr>
              <a:t>من</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ارزشمندم</a:t>
            </a:r>
            <a:r>
              <a:rPr lang="fa-IR" sz="1600" b="1" dirty="0" smtClean="0">
                <a:solidFill>
                  <a:srgbClr val="000000"/>
                </a:solidFill>
                <a:latin typeface="MiSans" pitchFamily="34" charset="0"/>
                <a:ea typeface="MiSans" pitchFamily="34" charset="-122"/>
                <a:cs typeface="B Nazanin" panose="00000400000000000000" pitchFamily="2" charset="-78"/>
              </a:rPr>
              <a:t>)</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را جایگزین افکار منفی کنید. به قدرت الهی توکل نمایید و از شکست به عنوان کسب تجربه یاد کنید</a:t>
            </a:r>
            <a:r>
              <a:rPr lang="en-US" sz="1600" dirty="0">
                <a:solidFill>
                  <a:srgbClr val="000000"/>
                </a:solidFill>
                <a:latin typeface="MiSans" pitchFamily="34" charset="0"/>
                <a:ea typeface="MiSans" pitchFamily="34" charset="-122"/>
                <a:cs typeface="MiSans" pitchFamily="34" charset="-120"/>
              </a:rPr>
              <a:t>.</a:t>
            </a:r>
            <a:endParaRPr lang="en-US" sz="1600" dirty="0"/>
          </a:p>
        </p:txBody>
      </p:sp>
      <p:sp>
        <p:nvSpPr>
          <p:cNvPr id="9" name="Text 5"/>
          <p:cNvSpPr/>
          <p:nvPr/>
        </p:nvSpPr>
        <p:spPr>
          <a:xfrm>
            <a:off x="4773930" y="1134428"/>
            <a:ext cx="6523990" cy="523220"/>
          </a:xfrm>
          <a:prstGeom prst="rect">
            <a:avLst/>
          </a:prstGeom>
          <a:noFill/>
          <a:ln/>
        </p:spPr>
        <p:txBody>
          <a:bodyPr wrap="square" lIns="91440" tIns="45720" rIns="91440" bIns="45720" rtlCol="0" anchor="t">
            <a:spAutoFit/>
          </a:bodyPr>
          <a:lstStyle/>
          <a:p>
            <a:pPr>
              <a:lnSpc>
                <a:spcPct val="100000"/>
              </a:lnSpc>
            </a:pPr>
            <a:r>
              <a:rPr lang="en-US" sz="2800" b="1" dirty="0">
                <a:solidFill>
                  <a:schemeClr val="tx2">
                    <a:lumMod val="75000"/>
                    <a:lumOff val="25000"/>
                  </a:schemeClr>
                </a:solidFill>
                <a:latin typeface="MiSans" pitchFamily="34" charset="0"/>
                <a:ea typeface="MiSans" pitchFamily="34" charset="-122"/>
                <a:cs typeface="B Titr" panose="00000700000000000000" pitchFamily="2" charset="-78"/>
              </a:rPr>
              <a:t>درمان افسردگی و بخشش</a:t>
            </a:r>
            <a:endParaRPr lang="en-US" sz="2800" dirty="0">
              <a:solidFill>
                <a:schemeClr val="tx2">
                  <a:lumMod val="75000"/>
                  <a:lumOff val="25000"/>
                </a:schemeClr>
              </a:solidFill>
              <a:cs typeface="B Titr" panose="00000700000000000000" pitchFamily="2" charset="-78"/>
            </a:endParaRPr>
          </a:p>
        </p:txBody>
      </p:sp>
      <p:sp>
        <p:nvSpPr>
          <p:cNvPr id="10" name="Text 6"/>
          <p:cNvSpPr/>
          <p:nvPr/>
        </p:nvSpPr>
        <p:spPr>
          <a:xfrm>
            <a:off x="688489" y="1806548"/>
            <a:ext cx="10672931" cy="1354217"/>
          </a:xfrm>
          <a:prstGeom prst="rect">
            <a:avLst/>
          </a:prstGeom>
          <a:noFill/>
          <a:ln/>
        </p:spPr>
        <p:txBody>
          <a:bodyPr wrap="square" lIns="91440" tIns="45720" rIns="91440" bIns="45720" rtlCol="0" anchor="t">
            <a:spAutoFit/>
          </a:bodyPr>
          <a:lstStyle/>
          <a:p>
            <a:pPr algn="r" rtl="1">
              <a:lnSpc>
                <a:spcPct val="130000"/>
              </a:lnSpc>
            </a:pPr>
            <a:r>
              <a:rPr lang="en-US" sz="1600" b="1" dirty="0" err="1">
                <a:solidFill>
                  <a:srgbClr val="000000"/>
                </a:solidFill>
                <a:latin typeface="MiSans" pitchFamily="34" charset="0"/>
                <a:ea typeface="MiSans" pitchFamily="34" charset="-122"/>
                <a:cs typeface="B Nazanin" panose="00000400000000000000" pitchFamily="2" charset="-78"/>
              </a:rPr>
              <a:t>افسردگی</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a:solidFill>
                  <a:srgbClr val="000000"/>
                </a:solidFill>
                <a:latin typeface="MiSans" pitchFamily="34" charset="0"/>
                <a:ea typeface="MiSans" pitchFamily="34" charset="-122"/>
                <a:cs typeface="B Nazanin" panose="00000400000000000000" pitchFamily="2" charset="-78"/>
              </a:rPr>
              <a:t>غم واندوهی است که برای مدت طولانی عملکرد کلی فرد را محدود می کند و ازموقعیت هایی که قبلا برای شما لذت بخش بوده لذت نمی برید </a:t>
            </a:r>
            <a:r>
              <a:rPr lang="en-US" sz="1600" b="1" dirty="0" err="1">
                <a:solidFill>
                  <a:srgbClr val="000000"/>
                </a:solidFill>
                <a:latin typeface="MiSans" pitchFamily="34" charset="0"/>
                <a:ea typeface="MiSans" pitchFamily="34" charset="-122"/>
                <a:cs typeface="B Nazanin" panose="00000400000000000000" pitchFamily="2" charset="-78"/>
              </a:rPr>
              <a:t>طولانی‌مدت</a:t>
            </a:r>
            <a:r>
              <a:rPr lang="en-US" sz="1600" b="1" dirty="0">
                <a:solidFill>
                  <a:srgbClr val="000000"/>
                </a:solidFill>
                <a:latin typeface="MiSans" pitchFamily="34" charset="0"/>
                <a:ea typeface="MiSans" pitchFamily="34" charset="-122"/>
                <a:cs typeface="B Nazanin" panose="00000400000000000000" pitchFamily="2" charset="-78"/>
              </a:rPr>
              <a:t> با تضعیف سیستم ایمنی احتمال ابتلا به بیماری‌ها را افزایش می‌دهد. در صورت افسردگی شدید به روان‌پزشک مراجعه کنید. بخشش خود و دیگران را بیاموزید: نبخشیدن مانند گرفتن زغال گداخته در کف دست است که بیشتر به خود آسیب می‌زند. گذشته را رها کنید و زندگی امروز را برای شادی و امید حفظ نمایید.</a:t>
            </a:r>
          </a:p>
        </p:txBody>
      </p:sp>
      <p:sp>
        <p:nvSpPr>
          <p:cNvPr id="11" name="Text 7"/>
          <p:cNvSpPr/>
          <p:nvPr/>
        </p:nvSpPr>
        <p:spPr>
          <a:xfrm>
            <a:off x="4189730" y="3649345"/>
            <a:ext cx="3846195" cy="461665"/>
          </a:xfrm>
          <a:prstGeom prst="rect">
            <a:avLst/>
          </a:prstGeom>
          <a:noFill/>
          <a:ln/>
        </p:spPr>
        <p:txBody>
          <a:bodyPr wrap="square" lIns="91440" tIns="45720" rIns="91440" bIns="45720" rtlCol="0" anchor="t">
            <a:spAutoFit/>
          </a:bodyPr>
          <a:lstStyle/>
          <a:p>
            <a:pPr algn="ctr">
              <a:lnSpc>
                <a:spcPct val="100000"/>
              </a:lnSpc>
            </a:pPr>
            <a:r>
              <a:rPr lang="en-US" sz="2400" b="1" dirty="0">
                <a:solidFill>
                  <a:schemeClr val="tx2">
                    <a:lumMod val="75000"/>
                    <a:lumOff val="25000"/>
                  </a:schemeClr>
                </a:solidFill>
                <a:latin typeface="MiSans" pitchFamily="34" charset="0"/>
                <a:ea typeface="MiSans" pitchFamily="34" charset="-122"/>
                <a:cs typeface="B Titr" panose="00000700000000000000" pitchFamily="2" charset="-78"/>
              </a:rPr>
              <a:t>روابط سالم و حمایت اجتماعی</a:t>
            </a:r>
            <a:endParaRPr lang="en-US" sz="2400" dirty="0">
              <a:solidFill>
                <a:schemeClr val="tx2">
                  <a:lumMod val="75000"/>
                  <a:lumOff val="25000"/>
                </a:schemeClr>
              </a:solidFill>
              <a:cs typeface="B Titr" panose="00000700000000000000" pitchFamily="2" charset="-78"/>
            </a:endParaRPr>
          </a:p>
        </p:txBody>
      </p:sp>
      <p:sp>
        <p:nvSpPr>
          <p:cNvPr id="12" name="Text 8"/>
          <p:cNvSpPr/>
          <p:nvPr/>
        </p:nvSpPr>
        <p:spPr>
          <a:xfrm>
            <a:off x="4189730" y="4115435"/>
            <a:ext cx="3738245" cy="2634567"/>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روابط رنج‌آور را اصلاح یا پایان دهید. هیچ مشکل ارتباطی غیرقابل حل نیست. در تعاملات با مهربانی و احترام رفتار کنید و از رقابت‌های ناسالم و تنش‌آفرین بپرهیزید. شبکه حمایت اجتماعی قوی داشته باشید: افراد با گروه‌های حمایتی متعدد کمتر به سرطان مبتلا می‌شوند و در صورت ابتلا، شانس درمان بیشتری دارند. از دیگران کمک بخواهید و به آنها اجازه کمک دهید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3" name="Text 9"/>
          <p:cNvSpPr/>
          <p:nvPr/>
        </p:nvSpPr>
        <p:spPr>
          <a:xfrm>
            <a:off x="8141970" y="3649345"/>
            <a:ext cx="3846195" cy="461665"/>
          </a:xfrm>
          <a:prstGeom prst="rect">
            <a:avLst/>
          </a:prstGeom>
          <a:noFill/>
          <a:ln/>
        </p:spPr>
        <p:txBody>
          <a:bodyPr wrap="square" lIns="91440" tIns="45720" rIns="91440" bIns="45720" rtlCol="0" anchor="t">
            <a:spAutoFit/>
          </a:bodyPr>
          <a:lstStyle/>
          <a:p>
            <a:pPr algn="ctr"/>
            <a:r>
              <a:rPr lang="en-US" sz="2400" b="1" dirty="0">
                <a:solidFill>
                  <a:schemeClr val="tx2">
                    <a:lumMod val="75000"/>
                    <a:lumOff val="25000"/>
                  </a:schemeClr>
                </a:solidFill>
                <a:latin typeface="MiSans" pitchFamily="34" charset="0"/>
                <a:ea typeface="MiSans" pitchFamily="34" charset="-122"/>
                <a:cs typeface="B Titr" panose="00000700000000000000" pitchFamily="2" charset="-78"/>
              </a:rPr>
              <a:t>خوددوستی و مدیریت ذهن</a:t>
            </a:r>
          </a:p>
        </p:txBody>
      </p:sp>
      <p:sp>
        <p:nvSpPr>
          <p:cNvPr id="14" name="Text 10"/>
          <p:cNvSpPr/>
          <p:nvPr/>
        </p:nvSpPr>
        <p:spPr>
          <a:xfrm>
            <a:off x="8141970" y="4115435"/>
            <a:ext cx="3738245" cy="2653034"/>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خودتان را با معیارهای دیگران </a:t>
            </a:r>
            <a:r>
              <a:rPr lang="en-US" sz="1600" b="1" dirty="0" err="1">
                <a:solidFill>
                  <a:srgbClr val="000000"/>
                </a:solidFill>
                <a:latin typeface="MiSans" pitchFamily="34" charset="0"/>
                <a:ea typeface="MiSans" pitchFamily="34" charset="-122"/>
                <a:cs typeface="B Nazanin" panose="00000400000000000000" pitchFamily="2" charset="-78"/>
              </a:rPr>
              <a:t>قضاوت</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a:solidFill>
                  <a:srgbClr val="000000"/>
                </a:solidFill>
                <a:latin typeface="MiSans" pitchFamily="34" charset="0"/>
                <a:ea typeface="MiSans" pitchFamily="34" charset="-122"/>
                <a:cs typeface="B Nazanin" panose="00000400000000000000" pitchFamily="2" charset="-78"/>
              </a:rPr>
              <a:t>نکنید</a:t>
            </a:r>
            <a:endParaRPr lang="fa-IR" sz="16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اززنجیره تفکراتمان  اگاه باشیم </a:t>
            </a:r>
            <a:r>
              <a:rPr lang="en-US" sz="1600" b="1" dirty="0">
                <a:solidFill>
                  <a:srgbClr val="000000"/>
                </a:solidFill>
                <a:latin typeface="MiSans" pitchFamily="34" charset="0"/>
                <a:ea typeface="MiSans" pitchFamily="34" charset="-122"/>
                <a:cs typeface="B Nazanin" panose="00000400000000000000" pitchFamily="2" charset="-78"/>
              </a:rPr>
              <a:t>. خویشتن حقیقی را بشناسید و نقاط تاریک وجودتان را بپذیرید. احساسات خود را بدون قضاوت بروز دهید. افکار منفی را با شواهد عینی به چالش بکشید و جملات مثبت </a:t>
            </a:r>
            <a:r>
              <a:rPr lang="en-US" sz="1600" b="1" dirty="0" err="1">
                <a:solidFill>
                  <a:srgbClr val="000000"/>
                </a:solidFill>
                <a:latin typeface="MiSans" pitchFamily="34" charset="0"/>
                <a:ea typeface="MiSans" pitchFamily="34" charset="-122"/>
                <a:cs typeface="B Nazanin" panose="00000400000000000000" pitchFamily="2" charset="-78"/>
              </a:rPr>
              <a:t>مانند</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smtClean="0">
                <a:solidFill>
                  <a:srgbClr val="000000"/>
                </a:solidFill>
                <a:latin typeface="MiSans" pitchFamily="34" charset="0"/>
                <a:ea typeface="MiSans" pitchFamily="34" charset="-122"/>
                <a:cs typeface="B Nazanin" panose="00000400000000000000" pitchFamily="2" charset="-78"/>
              </a:rPr>
              <a:t>(</a:t>
            </a:r>
            <a:r>
              <a:rPr lang="en-US" sz="1600" b="1" dirty="0" err="1" smtClean="0">
                <a:solidFill>
                  <a:srgbClr val="000000"/>
                </a:solidFill>
                <a:latin typeface="MiSans" pitchFamily="34" charset="0"/>
                <a:ea typeface="MiSans" pitchFamily="34" charset="-122"/>
                <a:cs typeface="B Nazanin" panose="00000400000000000000" pitchFamily="2" charset="-78"/>
              </a:rPr>
              <a:t>من</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می‌توانم</a:t>
            </a:r>
            <a:r>
              <a:rPr lang="fa-IR" sz="1600" b="1" dirty="0" smtClean="0">
                <a:solidFill>
                  <a:srgbClr val="000000"/>
                </a:solidFill>
                <a:latin typeface="MiSans" pitchFamily="34" charset="0"/>
                <a:ea typeface="MiSans" pitchFamily="34" charset="-122"/>
                <a:cs typeface="B Nazanin" panose="00000400000000000000" pitchFamily="2" charset="-78"/>
              </a:rPr>
              <a:t>)</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را </a:t>
            </a:r>
            <a:r>
              <a:rPr lang="en-US" sz="1600" b="1" dirty="0" err="1">
                <a:solidFill>
                  <a:srgbClr val="000000"/>
                </a:solidFill>
                <a:latin typeface="MiSans" pitchFamily="34" charset="0"/>
                <a:ea typeface="MiSans" pitchFamily="34" charset="-122"/>
                <a:cs typeface="B Nazanin" panose="00000400000000000000" pitchFamily="2" charset="-78"/>
              </a:rPr>
              <a:t>جایگزین</a:t>
            </a:r>
            <a:r>
              <a:rPr lang="en-US" sz="1600" b="1" dirty="0">
                <a:solidFill>
                  <a:srgbClr val="000000"/>
                </a:solidFill>
                <a:latin typeface="MiSans" pitchFamily="34" charset="0"/>
                <a:ea typeface="MiSans" pitchFamily="34" charset="-122"/>
                <a:cs typeface="B Nazanin" panose="00000400000000000000" pitchFamily="2" charset="-78"/>
              </a:rPr>
              <a:t> </a:t>
            </a:r>
            <a:r>
              <a:rPr lang="fa-IR" sz="1600" b="1" dirty="0" smtClean="0">
                <a:solidFill>
                  <a:srgbClr val="000000"/>
                </a:solidFill>
                <a:latin typeface="MiSans" pitchFamily="34" charset="0"/>
                <a:ea typeface="MiSans" pitchFamily="34" charset="-122"/>
                <a:cs typeface="B Nazanin" panose="00000400000000000000" pitchFamily="2" charset="-78"/>
              </a:rPr>
              <a:t>(</a:t>
            </a:r>
            <a:r>
              <a:rPr lang="en-US" sz="1600" b="1" dirty="0" err="1" smtClean="0">
                <a:solidFill>
                  <a:srgbClr val="000000"/>
                </a:solidFill>
                <a:latin typeface="MiSans" pitchFamily="34" charset="0"/>
                <a:ea typeface="MiSans" pitchFamily="34" charset="-122"/>
                <a:cs typeface="B Nazanin" panose="00000400000000000000" pitchFamily="2" charset="-78"/>
              </a:rPr>
              <a:t>نمی‌خواهم</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err="1">
                <a:solidFill>
                  <a:srgbClr val="000000"/>
                </a:solidFill>
                <a:latin typeface="MiSans" pitchFamily="34" charset="0"/>
                <a:ea typeface="MiSans" pitchFamily="34" charset="-122"/>
                <a:cs typeface="B Nazanin" panose="00000400000000000000" pitchFamily="2" charset="-78"/>
              </a:rPr>
              <a:t>ناتوان</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باشم</a:t>
            </a:r>
            <a:r>
              <a:rPr lang="fa-IR" sz="1600" b="1" dirty="0" smtClean="0">
                <a:solidFill>
                  <a:srgbClr val="000000"/>
                </a:solidFill>
                <a:latin typeface="MiSans" pitchFamily="34" charset="0"/>
                <a:ea typeface="MiSans" pitchFamily="34" charset="-122"/>
                <a:cs typeface="B Nazanin" panose="00000400000000000000" pitchFamily="2" charset="-78"/>
              </a:rPr>
              <a:t>)</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کنید. هر روز زمانی را به خلوت، دعا و مراقبه اختصاص دهید تا آرامش درونی بیابید</a:t>
            </a:r>
            <a:r>
              <a:rPr lang="en-US" sz="1400" dirty="0">
                <a:solidFill>
                  <a:srgbClr val="000000"/>
                </a:solidFill>
                <a:latin typeface="MiSans" pitchFamily="34" charset="0"/>
                <a:ea typeface="MiSans" pitchFamily="34" charset="-122"/>
                <a:cs typeface="MiSans" pitchFamily="34" charset="-120"/>
              </a:rPr>
              <a:t>.</a:t>
            </a:r>
            <a:endParaRPr lang="en-US" sz="1600" dirty="0"/>
          </a:p>
        </p:txBody>
      </p:sp>
      <p:pic>
        <p:nvPicPr>
          <p:cNvPr id="15" name="Image 0" descr="https://kimi-img.moonshot.cn/pub/slides/slides_tmpl/image/25-08-27-20:03:50-d2nf89h8bjvh7rlj09kg.png"/>
          <p:cNvPicPr>
            <a:picLocks noChangeAspect="1"/>
          </p:cNvPicPr>
          <p:nvPr/>
        </p:nvPicPr>
        <p:blipFill>
          <a:blip r:embed="rId3"/>
          <a:stretch>
            <a:fillRect/>
          </a:stretch>
        </p:blipFill>
        <p:spPr>
          <a:xfrm>
            <a:off x="484823" y="3946149"/>
            <a:ext cx="3665220" cy="298450"/>
          </a:xfrm>
          <a:prstGeom prst="rect">
            <a:avLst/>
          </a:prstGeom>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2-d2nf8a18bjvh7rlj09n0.png"/>
          <p:cNvPicPr>
            <a:picLocks noChangeAspect="1"/>
          </p:cNvPicPr>
          <p:nvPr/>
        </p:nvPicPr>
        <p:blipFill>
          <a:blip r:embed="rId3"/>
          <a:srcRect l="5" r="5"/>
          <a:stretch/>
        </p:blipFill>
        <p:spPr>
          <a:xfrm>
            <a:off x="-16307" y="-15963"/>
            <a:ext cx="12202795" cy="6851015"/>
          </a:xfrm>
          <a:prstGeom prst="rect">
            <a:avLst/>
          </a:prstGeom>
        </p:spPr>
      </p:pic>
      <p:sp>
        <p:nvSpPr>
          <p:cNvPr id="3" name="Text 0"/>
          <p:cNvSpPr/>
          <p:nvPr/>
        </p:nvSpPr>
        <p:spPr>
          <a:xfrm>
            <a:off x="284163" y="2536825"/>
            <a:ext cx="2642870"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
        <p:nvSpPr>
          <p:cNvPr id="4" name="Text 1"/>
          <p:cNvSpPr/>
          <p:nvPr/>
        </p:nvSpPr>
        <p:spPr>
          <a:xfrm>
            <a:off x="1887625" y="2991200"/>
            <a:ext cx="8116570" cy="768350"/>
          </a:xfrm>
          <a:prstGeom prst="rect">
            <a:avLst/>
          </a:prstGeom>
          <a:noFill/>
          <a:ln/>
        </p:spPr>
        <p:txBody>
          <a:bodyPr wrap="square" lIns="91440" tIns="45720" rIns="91440" bIns="45720" rtlCol="0" anchor="t">
            <a:spAutoFit/>
          </a:bodyPr>
          <a:lstStyle/>
          <a:p>
            <a:pPr algn="ctr" rtl="1">
              <a:lnSpc>
                <a:spcPct val="100000"/>
              </a:lnSpc>
            </a:pPr>
            <a:r>
              <a:rPr lang="en-US" sz="4400" b="1" dirty="0">
                <a:solidFill>
                  <a:schemeClr val="bg1"/>
                </a:solidFill>
                <a:latin typeface="MiSans" pitchFamily="34" charset="0"/>
                <a:ea typeface="MiSans" pitchFamily="34" charset="-122"/>
                <a:cs typeface="B Titr" panose="00000700000000000000" pitchFamily="2" charset="-78"/>
              </a:rPr>
              <a:t>عوامل محیطی و عفونت‌ها</a:t>
            </a:r>
            <a:endParaRPr lang="en-US" sz="1600" dirty="0">
              <a:solidFill>
                <a:schemeClr val="bg1"/>
              </a:solidFill>
              <a:cs typeface="B Titr" panose="00000700000000000000" pitchFamily="2" charset="-78"/>
            </a:endParaRPr>
          </a:p>
        </p:txBody>
      </p:sp>
      <p:sp>
        <p:nvSpPr>
          <p:cNvPr id="5" name="Shape 2"/>
          <p:cNvSpPr/>
          <p:nvPr/>
        </p:nvSpPr>
        <p:spPr>
          <a:xfrm>
            <a:off x="9407555" y="2723390"/>
            <a:ext cx="71755" cy="1372235"/>
          </a:xfrm>
          <a:prstGeom prst="roundRect">
            <a:avLst>
              <a:gd name="adj" fmla="val 50000"/>
            </a:avLst>
          </a:prstGeom>
          <a:solidFill>
            <a:srgbClr val="FFFFFF"/>
          </a:solidFill>
          <a:ln/>
        </p:spPr>
      </p:sp>
      <p:sp>
        <p:nvSpPr>
          <p:cNvPr id="6" name="TextBox 5"/>
          <p:cNvSpPr txBox="1"/>
          <p:nvPr/>
        </p:nvSpPr>
        <p:spPr>
          <a:xfrm>
            <a:off x="9709265" y="3006043"/>
            <a:ext cx="1648519" cy="769441"/>
          </a:xfrm>
          <a:prstGeom prst="rect">
            <a:avLst/>
          </a:prstGeom>
          <a:noFill/>
        </p:spPr>
        <p:txBody>
          <a:bodyPr wrap="square" rtlCol="0">
            <a:spAutoFit/>
          </a:bodyPr>
          <a:lstStyle/>
          <a:p>
            <a:r>
              <a:rPr lang="fa-IR" sz="4400" b="1" dirty="0">
                <a:solidFill>
                  <a:schemeClr val="bg1"/>
                </a:solidFill>
                <a:latin typeface="MiSans" pitchFamily="34" charset="0"/>
                <a:ea typeface="MiSans" pitchFamily="34" charset="-122"/>
                <a:cs typeface="B Titr" panose="00000700000000000000" pitchFamily="2" charset="-78"/>
              </a:rPr>
              <a:t>4</a:t>
            </a:r>
            <a:endParaRPr lang="en-US" sz="4400" b="1" dirty="0">
              <a:solidFill>
                <a:schemeClr val="bg1"/>
              </a:solidFill>
              <a:latin typeface="MiSans" pitchFamily="34" charset="0"/>
              <a:ea typeface="MiSans" pitchFamily="34" charset="-122"/>
              <a:cs typeface="B Titr" panose="000007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2860608" y="486915"/>
            <a:ext cx="7207952" cy="583565"/>
          </a:xfrm>
          <a:prstGeom prst="rect">
            <a:avLst/>
          </a:prstGeom>
          <a:noFill/>
          <a:ln/>
        </p:spPr>
        <p:txBody>
          <a:bodyPr wrap="square" lIns="91440" tIns="45720" rIns="91440" bIns="45720" rtlCol="0" anchor="t">
            <a:spAutoFit/>
          </a:bodyPr>
          <a:lstStyle/>
          <a:p>
            <a:pPr algn="ctr" rtl="1">
              <a:lnSpc>
                <a:spcPct val="100000"/>
              </a:lnSpc>
            </a:pPr>
            <a:r>
              <a:rPr lang="en-US" sz="3200" b="1" dirty="0">
                <a:solidFill>
                  <a:schemeClr val="accent1">
                    <a:lumMod val="50000"/>
                  </a:schemeClr>
                </a:solidFill>
                <a:latin typeface="Malgun Gothic Semilight" panose="020B0502040204020203" pitchFamily="34" charset="-128"/>
                <a:ea typeface="Malgun Gothic Semilight" panose="020B0502040204020203" pitchFamily="34" charset="-128"/>
                <a:cs typeface="B Titr" panose="00000700000000000000" pitchFamily="2" charset="-78"/>
              </a:rPr>
              <a:t>عوامل </a:t>
            </a:r>
            <a:r>
              <a:rPr lang="en-US" sz="3200" b="1" dirty="0" err="1">
                <a:solidFill>
                  <a:schemeClr val="accent1">
                    <a:lumMod val="50000"/>
                  </a:schemeClr>
                </a:solidFill>
                <a:latin typeface="Malgun Gothic Semilight" panose="020B0502040204020203" pitchFamily="34" charset="-128"/>
                <a:ea typeface="Malgun Gothic Semilight" panose="020B0502040204020203" pitchFamily="34" charset="-128"/>
                <a:cs typeface="B Titr" panose="00000700000000000000" pitchFamily="2" charset="-78"/>
              </a:rPr>
              <a:t>محیطی</a:t>
            </a:r>
            <a:r>
              <a:rPr lang="en-US" sz="3200" b="1" dirty="0">
                <a:solidFill>
                  <a:schemeClr val="accent1">
                    <a:lumMod val="50000"/>
                  </a:schemeClr>
                </a:solidFill>
                <a:latin typeface="Malgun Gothic Semilight" panose="020B0502040204020203" pitchFamily="34" charset="-128"/>
                <a:ea typeface="Malgun Gothic Semilight" panose="020B0502040204020203" pitchFamily="34" charset="-128"/>
                <a:cs typeface="B Titr" panose="00000700000000000000" pitchFamily="2" charset="-78"/>
              </a:rPr>
              <a:t> </a:t>
            </a:r>
            <a:r>
              <a:rPr lang="en-US" sz="3200" b="1" dirty="0" err="1">
                <a:solidFill>
                  <a:schemeClr val="accent1">
                    <a:lumMod val="50000"/>
                  </a:schemeClr>
                </a:solidFill>
                <a:latin typeface="Malgun Gothic Semilight" panose="020B0502040204020203" pitchFamily="34" charset="-128"/>
                <a:ea typeface="Malgun Gothic Semilight" panose="020B0502040204020203" pitchFamily="34" charset="-128"/>
                <a:cs typeface="B Titr" panose="00000700000000000000" pitchFamily="2" charset="-78"/>
              </a:rPr>
              <a:t>سرطان</a:t>
            </a:r>
            <a:r>
              <a:rPr lang="fa-IR" sz="3200" b="1" dirty="0">
                <a:solidFill>
                  <a:schemeClr val="accent1">
                    <a:lumMod val="50000"/>
                  </a:schemeClr>
                </a:solidFill>
                <a:latin typeface="Malgun Gothic Semilight" panose="020B0502040204020203" pitchFamily="34" charset="-128"/>
                <a:ea typeface="Malgun Gothic Semilight" panose="020B0502040204020203" pitchFamily="34" charset="-128"/>
                <a:cs typeface="B Titr" panose="00000700000000000000" pitchFamily="2" charset="-78"/>
              </a:rPr>
              <a:t> </a:t>
            </a:r>
            <a:r>
              <a:rPr lang="en-US" sz="3200" b="1" dirty="0">
                <a:solidFill>
                  <a:schemeClr val="accent1">
                    <a:lumMod val="50000"/>
                  </a:schemeClr>
                </a:solidFill>
                <a:latin typeface="Malgun Gothic Semilight" panose="020B0502040204020203" pitchFamily="34" charset="-128"/>
                <a:ea typeface="Malgun Gothic Semilight" panose="020B0502040204020203" pitchFamily="34" charset="-128"/>
                <a:cs typeface="B Titr" panose="00000700000000000000" pitchFamily="2" charset="-78"/>
              </a:rPr>
              <a:t>‌</a:t>
            </a:r>
            <a:r>
              <a:rPr lang="en-US" sz="3200" b="1" dirty="0" err="1">
                <a:solidFill>
                  <a:schemeClr val="accent1">
                    <a:lumMod val="50000"/>
                  </a:schemeClr>
                </a:solidFill>
                <a:latin typeface="Malgun Gothic Semilight" panose="020B0502040204020203" pitchFamily="34" charset="-128"/>
                <a:ea typeface="Malgun Gothic Semilight" panose="020B0502040204020203" pitchFamily="34" charset="-128"/>
                <a:cs typeface="B Titr" panose="00000700000000000000" pitchFamily="2" charset="-78"/>
              </a:rPr>
              <a:t>زا</a:t>
            </a:r>
            <a:endParaRPr lang="en-US" sz="3200" b="1" dirty="0">
              <a:solidFill>
                <a:schemeClr val="accent1">
                  <a:lumMod val="50000"/>
                </a:schemeClr>
              </a:solidFill>
              <a:latin typeface="Malgun Gothic Semilight" panose="020B0502040204020203" pitchFamily="34" charset="-128"/>
              <a:ea typeface="Malgun Gothic Semilight" panose="020B0502040204020203" pitchFamily="34" charset="-128"/>
              <a:cs typeface="B Titr" panose="00000700000000000000" pitchFamily="2" charset="-78"/>
            </a:endParaRPr>
          </a:p>
        </p:txBody>
      </p:sp>
      <p:sp>
        <p:nvSpPr>
          <p:cNvPr id="5" name="Shape 3"/>
          <p:cNvSpPr/>
          <p:nvPr/>
        </p:nvSpPr>
        <p:spPr>
          <a:xfrm>
            <a:off x="690880" y="3383280"/>
            <a:ext cx="5033389" cy="2712720"/>
          </a:xfrm>
          <a:prstGeom prst="roundRect">
            <a:avLst>
              <a:gd name="adj" fmla="val 7677"/>
            </a:avLst>
          </a:prstGeom>
          <a:solidFill>
            <a:srgbClr val="FFFFFF"/>
          </a:solidFill>
          <a:ln w="19050">
            <a:gradFill flip="none" rotWithShape="1">
              <a:gsLst>
                <a:gs pos="0">
                  <a:srgbClr val="DFE078"/>
                </a:gs>
                <a:gs pos="100000">
                  <a:srgbClr val="BCBE2B"/>
                </a:gs>
              </a:gsLst>
              <a:lin ang="2700000" scaled="1"/>
            </a:gradFill>
            <a:prstDash val="solid"/>
          </a:ln>
        </p:spPr>
      </p:sp>
      <p:sp>
        <p:nvSpPr>
          <p:cNvPr id="6" name="Shape 4"/>
          <p:cNvSpPr/>
          <p:nvPr/>
        </p:nvSpPr>
        <p:spPr>
          <a:xfrm>
            <a:off x="690880" y="3383280"/>
            <a:ext cx="5050169" cy="640080"/>
          </a:xfrm>
          <a:prstGeom prst="round2SameRect">
            <a:avLst>
              <a:gd name="adj1" fmla="val 16667"/>
              <a:gd name="adj2" fmla="val 0"/>
            </a:avLst>
          </a:prstGeom>
          <a:gradFill flip="none" rotWithShape="1">
            <a:gsLst>
              <a:gs pos="0">
                <a:srgbClr val="9FC35D"/>
              </a:gs>
              <a:gs pos="41000">
                <a:srgbClr val="9FC35D"/>
              </a:gs>
              <a:gs pos="100000">
                <a:srgbClr val="C5DB9E"/>
              </a:gs>
            </a:gsLst>
            <a:lin ang="13500000" scaled="1"/>
          </a:gradFill>
          <a:ln/>
        </p:spPr>
      </p:sp>
      <p:sp>
        <p:nvSpPr>
          <p:cNvPr id="7" name="Shape 5"/>
          <p:cNvSpPr/>
          <p:nvPr/>
        </p:nvSpPr>
        <p:spPr>
          <a:xfrm>
            <a:off x="6309481" y="3398520"/>
            <a:ext cx="5033389" cy="2712720"/>
          </a:xfrm>
          <a:prstGeom prst="roundRect">
            <a:avLst>
              <a:gd name="adj" fmla="val 7677"/>
            </a:avLst>
          </a:prstGeom>
          <a:solidFill>
            <a:srgbClr val="FFFFFF"/>
          </a:solidFill>
          <a:ln w="19050">
            <a:gradFill flip="none" rotWithShape="1">
              <a:gsLst>
                <a:gs pos="0">
                  <a:srgbClr val="DFE078"/>
                </a:gs>
                <a:gs pos="100000">
                  <a:srgbClr val="BCBE2B"/>
                </a:gs>
              </a:gsLst>
              <a:lin ang="2700000" scaled="1"/>
            </a:gradFill>
            <a:prstDash val="solid"/>
          </a:ln>
        </p:spPr>
      </p:sp>
      <p:sp>
        <p:nvSpPr>
          <p:cNvPr id="8" name="Shape 6"/>
          <p:cNvSpPr/>
          <p:nvPr/>
        </p:nvSpPr>
        <p:spPr>
          <a:xfrm>
            <a:off x="6301091" y="3383280"/>
            <a:ext cx="5050169" cy="640080"/>
          </a:xfrm>
          <a:prstGeom prst="round2SameRect">
            <a:avLst>
              <a:gd name="adj1" fmla="val 16667"/>
              <a:gd name="adj2" fmla="val 0"/>
            </a:avLst>
          </a:prstGeom>
          <a:gradFill flip="none" rotWithShape="1">
            <a:gsLst>
              <a:gs pos="0">
                <a:srgbClr val="9FC35D"/>
              </a:gs>
              <a:gs pos="41000">
                <a:srgbClr val="9FC35D"/>
              </a:gs>
              <a:gs pos="100000">
                <a:srgbClr val="C5DB9E"/>
              </a:gs>
            </a:gsLst>
            <a:lin ang="13500000" scaled="1"/>
          </a:gradFill>
          <a:ln/>
        </p:spPr>
      </p:sp>
      <p:sp>
        <p:nvSpPr>
          <p:cNvPr id="9" name="Text 7"/>
          <p:cNvSpPr/>
          <p:nvPr/>
        </p:nvSpPr>
        <p:spPr>
          <a:xfrm>
            <a:off x="4538749" y="1506363"/>
            <a:ext cx="2992582" cy="452432"/>
          </a:xfrm>
          <a:prstGeom prst="rect">
            <a:avLst/>
          </a:prstGeom>
          <a:ln/>
        </p:spPr>
        <p:style>
          <a:lnRef idx="1">
            <a:schemeClr val="accent3"/>
          </a:lnRef>
          <a:fillRef idx="2">
            <a:schemeClr val="accent3"/>
          </a:fillRef>
          <a:effectRef idx="1">
            <a:schemeClr val="accent3"/>
          </a:effectRef>
          <a:fontRef idx="minor">
            <a:schemeClr val="dk1"/>
          </a:fontRef>
        </p:style>
        <p:txBody>
          <a:bodyPr wrap="square" lIns="91440" tIns="45720" rIns="91440" bIns="45720" rtlCol="0" anchor="t">
            <a:spAutoFit/>
          </a:bodyPr>
          <a:lstStyle/>
          <a:p>
            <a:pPr algn="ctr" rtl="1">
              <a:lnSpc>
                <a:spcPct val="130000"/>
              </a:lnSpc>
            </a:pPr>
            <a:r>
              <a:rPr lang="fa-IR" dirty="0" smtClean="0">
                <a:solidFill>
                  <a:schemeClr val="tx2"/>
                </a:solidFill>
                <a:latin typeface="MiSans" pitchFamily="34" charset="0"/>
                <a:ea typeface="MiSans" pitchFamily="34" charset="-122"/>
                <a:cs typeface="B Titr" panose="00000700000000000000" pitchFamily="2" charset="-78"/>
              </a:rPr>
              <a:t>آلودگی هوا و نور خورشید</a:t>
            </a:r>
            <a:endParaRPr lang="en-US" dirty="0">
              <a:solidFill>
                <a:schemeClr val="tx2"/>
              </a:solidFill>
              <a:latin typeface="MiSans" pitchFamily="34" charset="0"/>
              <a:ea typeface="MiSans" pitchFamily="34" charset="-122"/>
              <a:cs typeface="B Titr" panose="00000700000000000000" pitchFamily="2" charset="-78"/>
            </a:endParaRPr>
          </a:p>
        </p:txBody>
      </p:sp>
      <p:sp>
        <p:nvSpPr>
          <p:cNvPr id="10" name="Text 8"/>
          <p:cNvSpPr/>
          <p:nvPr/>
        </p:nvSpPr>
        <p:spPr>
          <a:xfrm>
            <a:off x="1016000" y="1960880"/>
            <a:ext cx="9794240" cy="1170305"/>
          </a:xfrm>
          <a:prstGeom prst="rect">
            <a:avLst/>
          </a:prstGeom>
          <a:noFill/>
          <a:ln/>
        </p:spPr>
        <p:txBody>
          <a:bodyPr wrap="square" lIns="91440" tIns="45720" rIns="91440" bIns="45720" rtlCol="0" anchor="t">
            <a:spAutoFit/>
          </a:bodyPr>
          <a:lstStyle/>
          <a:p>
            <a:pPr algn="r" rtl="1">
              <a:lnSpc>
                <a:spcPct val="130000"/>
              </a:lnSpc>
            </a:pPr>
            <a:r>
              <a:rPr lang="en-US" sz="1800" dirty="0">
                <a:solidFill>
                  <a:srgbClr val="000000"/>
                </a:solidFill>
                <a:latin typeface="MiSans" pitchFamily="34" charset="0"/>
                <a:ea typeface="MiSans" pitchFamily="34" charset="-122"/>
                <a:cs typeface="B Nazanin" panose="00000400000000000000" pitchFamily="2" charset="-78"/>
              </a:rPr>
              <a:t>آلودگی هوای شهری حاوی مواد سرطان‌زایی است که غلظت برخی از آنها هزار برابر بیشتر از آلوده‌ترین شهرهاست. دی‌اکسید گوگرد، نیتروژن و مونوکسید کربن با سرطان ریه، خون و پوست مرتبط‌اند. نور خورشید با اشعه فرابنفش UVA و UVB عامل اصلی سرطان پوست است. سالن‌های برنزه‌سازی خطر انواع سرطان پوست را به شدت افزایش می‌دهند.</a:t>
            </a:r>
            <a:endParaRPr lang="en-US" sz="1600" dirty="0">
              <a:cs typeface="B Nazanin" panose="00000400000000000000" pitchFamily="2" charset="-78"/>
            </a:endParaRPr>
          </a:p>
        </p:txBody>
      </p:sp>
      <p:sp>
        <p:nvSpPr>
          <p:cNvPr id="11" name="Text 9"/>
          <p:cNvSpPr/>
          <p:nvPr/>
        </p:nvSpPr>
        <p:spPr>
          <a:xfrm>
            <a:off x="902731" y="3503930"/>
            <a:ext cx="4627166" cy="398780"/>
          </a:xfrm>
          <a:prstGeom prst="rect">
            <a:avLst/>
          </a:prstGeom>
          <a:noFill/>
          <a:ln/>
        </p:spPr>
        <p:txBody>
          <a:bodyPr wrap="square" lIns="91440" tIns="45720" rIns="91440" bIns="45720" rtlCol="0" anchor="t">
            <a:spAutoFit/>
          </a:bodyPr>
          <a:lstStyle/>
          <a:p>
            <a:pPr algn="ctr">
              <a:lnSpc>
                <a:spcPct val="100000"/>
              </a:lnSpc>
            </a:pPr>
            <a:r>
              <a:rPr lang="en-US" sz="2000" b="1" dirty="0">
                <a:solidFill>
                  <a:schemeClr val="tx2"/>
                </a:solidFill>
                <a:latin typeface="MiSans" pitchFamily="34" charset="0"/>
                <a:ea typeface="MiSans" pitchFamily="34" charset="-122"/>
                <a:cs typeface="B Titr" panose="00000700000000000000" pitchFamily="2" charset="-78"/>
              </a:rPr>
              <a:t>اشعه رادیواکتیو و مواجهه شغلی</a:t>
            </a:r>
            <a:endParaRPr lang="en-US" sz="1600" dirty="0">
              <a:solidFill>
                <a:schemeClr val="tx2"/>
              </a:solidFill>
              <a:cs typeface="B Titr" panose="00000700000000000000" pitchFamily="2" charset="-78"/>
            </a:endParaRPr>
          </a:p>
        </p:txBody>
      </p:sp>
      <p:sp>
        <p:nvSpPr>
          <p:cNvPr id="12" name="Text 10"/>
          <p:cNvSpPr/>
          <p:nvPr/>
        </p:nvSpPr>
        <p:spPr>
          <a:xfrm>
            <a:off x="911821" y="4069080"/>
            <a:ext cx="4608987" cy="1888209"/>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اشعه رادیواکتیو شامل پرتوهای کیهانی، گاز رادون، و پرتوهای درمانی خطر لوسمی را افزایش می‌دهد. مواجهه شغلی با بنزن در صنایع پتروشیمی، تار در دود سیگار، آرسنیک در صنایع چوب، کادمیوم در باتری‌سازی، کرومیوم در آلیاژسازی، و آزبست در عایق‌کاری از عوامل مهم سرطان‌زایی هستند. سیلیس در شیشه‌سازی و ذغال‌سنگ نیز سرطان ریه ایجاد می‌کند</a:t>
            </a:r>
            <a:r>
              <a:rPr lang="en-US" dirty="0">
                <a:solidFill>
                  <a:srgbClr val="000000"/>
                </a:solidFill>
                <a:latin typeface="MiSans" pitchFamily="34" charset="0"/>
                <a:ea typeface="MiSans" pitchFamily="34" charset="-122"/>
                <a:cs typeface="B Nazanin" panose="00000400000000000000" pitchFamily="2" charset="-78"/>
              </a:rPr>
              <a:t>.</a:t>
            </a:r>
          </a:p>
        </p:txBody>
      </p:sp>
      <p:sp>
        <p:nvSpPr>
          <p:cNvPr id="13" name="Text 11"/>
          <p:cNvSpPr/>
          <p:nvPr/>
        </p:nvSpPr>
        <p:spPr>
          <a:xfrm>
            <a:off x="6512942" y="3503930"/>
            <a:ext cx="4627166" cy="398780"/>
          </a:xfrm>
          <a:prstGeom prst="rect">
            <a:avLst/>
          </a:prstGeom>
          <a:noFill/>
          <a:ln/>
        </p:spPr>
        <p:txBody>
          <a:bodyPr wrap="square" lIns="91440" tIns="45720" rIns="91440" bIns="45720" rtlCol="0" anchor="t">
            <a:spAutoFit/>
          </a:bodyPr>
          <a:lstStyle/>
          <a:p>
            <a:pPr algn="ctr" rtl="1"/>
            <a:r>
              <a:rPr lang="en-US" sz="2000" b="1" dirty="0">
                <a:solidFill>
                  <a:schemeClr val="tx2"/>
                </a:solidFill>
                <a:latin typeface="MiSans" pitchFamily="34" charset="0"/>
                <a:ea typeface="MiSans" pitchFamily="34" charset="-122"/>
                <a:cs typeface="B Titr" panose="00000700000000000000" pitchFamily="2" charset="-78"/>
              </a:rPr>
              <a:t>کنترل عوامل محیطی</a:t>
            </a:r>
          </a:p>
        </p:txBody>
      </p:sp>
      <p:sp>
        <p:nvSpPr>
          <p:cNvPr id="14" name="Text 12"/>
          <p:cNvSpPr/>
          <p:nvPr/>
        </p:nvSpPr>
        <p:spPr>
          <a:xfrm>
            <a:off x="6522032" y="4069080"/>
            <a:ext cx="4608987" cy="1865126"/>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کمتر از ۱۰ درصد سرطان‌ها عامل ژنتیکی دارند و بیش از ۹۰ درصد منشأ محیطی و سبک زندگی دارند. کنترل عوامل خطر سبک زندگی نیازمند خودمراقبتی فردی است، در حالی که کنترل عوامل محیطی به سیاست‌گذاری‌های کلان مانند تولید سوخت سالم، توسعه حمل‌ونقل عمومی و کاهش آلودگی صنعتی نیاز دارد. هر فرد با کاهش استفاده از خودروی شخصی می‌تواند سهمی در این امر داشته باشد.</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904167" y="195132"/>
            <a:ext cx="5744101" cy="583565"/>
          </a:xfrm>
          <a:prstGeom prst="rect">
            <a:avLst/>
          </a:prstGeom>
          <a:noFill/>
          <a:ln/>
        </p:spPr>
        <p:txBody>
          <a:bodyPr wrap="square" lIns="91440" tIns="45720" rIns="91440" bIns="45720" rtlCol="0" anchor="t">
            <a:spAutoFit/>
          </a:bodyPr>
          <a:lstStyle/>
          <a:p>
            <a:pPr>
              <a:lnSpc>
                <a:spcPct val="100000"/>
              </a:lnSpc>
            </a:pPr>
            <a:endParaRPr lang="en-US" sz="3200" b="1" dirty="0">
              <a:solidFill>
                <a:schemeClr val="tx2">
                  <a:lumMod val="75000"/>
                  <a:lumOff val="25000"/>
                </a:schemeClr>
              </a:solidFill>
              <a:latin typeface="Malgun Gothic Semilight" panose="020B0502040204020203" pitchFamily="34" charset="-128"/>
              <a:ea typeface="Malgun Gothic Semilight" panose="020B0502040204020203" pitchFamily="34" charset="-128"/>
              <a:cs typeface="B Titr" panose="00000700000000000000" pitchFamily="2" charset="-78"/>
            </a:endParaRPr>
          </a:p>
        </p:txBody>
      </p:sp>
      <p:sp>
        <p:nvSpPr>
          <p:cNvPr id="4" name="Shape 2"/>
          <p:cNvSpPr/>
          <p:nvPr/>
        </p:nvSpPr>
        <p:spPr>
          <a:xfrm>
            <a:off x="1342674" y="1473200"/>
            <a:ext cx="334361" cy="335280"/>
          </a:xfrm>
          <a:prstGeom prst="chevron">
            <a:avLst>
              <a:gd name="adj" fmla="val 50000"/>
            </a:avLst>
          </a:prstGeom>
          <a:gradFill flip="none" rotWithShape="1">
            <a:gsLst>
              <a:gs pos="0">
                <a:srgbClr val="9FC35D"/>
              </a:gs>
              <a:gs pos="41000">
                <a:srgbClr val="9FC35D"/>
              </a:gs>
              <a:gs pos="100000">
                <a:srgbClr val="C5DB9E"/>
              </a:gs>
            </a:gsLst>
            <a:lin ang="13500000" scaled="1"/>
          </a:gradFill>
          <a:ln/>
        </p:spPr>
      </p:sp>
      <p:sp>
        <p:nvSpPr>
          <p:cNvPr id="9" name="Text 7"/>
          <p:cNvSpPr/>
          <p:nvPr/>
        </p:nvSpPr>
        <p:spPr>
          <a:xfrm>
            <a:off x="4334007" y="512349"/>
            <a:ext cx="3661914" cy="431657"/>
          </a:xfrm>
          <a:prstGeom prst="rect">
            <a:avLst/>
          </a:prstGeom>
          <a:ln/>
        </p:spPr>
        <p:style>
          <a:lnRef idx="1">
            <a:schemeClr val="accent2"/>
          </a:lnRef>
          <a:fillRef idx="2">
            <a:schemeClr val="accent2"/>
          </a:fillRef>
          <a:effectRef idx="1">
            <a:schemeClr val="accent2"/>
          </a:effectRef>
          <a:fontRef idx="minor">
            <a:schemeClr val="dk1"/>
          </a:fontRef>
        </p:style>
        <p:txBody>
          <a:bodyPr wrap="square" lIns="91440" tIns="45720" rIns="91440" bIns="45720" rtlCol="0" anchor="t">
            <a:spAutoFit/>
          </a:bodyPr>
          <a:lstStyle/>
          <a:p>
            <a:pPr algn="ctr">
              <a:lnSpc>
                <a:spcPct val="130000"/>
              </a:lnSpc>
            </a:pPr>
            <a:r>
              <a:rPr lang="en-US" dirty="0">
                <a:ln w="0"/>
                <a:effectLst>
                  <a:outerShdw blurRad="38100" dist="19050" dir="2700000" algn="tl" rotWithShape="0">
                    <a:schemeClr val="dk1">
                      <a:alpha val="40000"/>
                    </a:schemeClr>
                  </a:outerShdw>
                </a:effectLst>
                <a:latin typeface="MiSans" pitchFamily="34" charset="0"/>
                <a:ea typeface="MiSans" pitchFamily="34" charset="-122"/>
                <a:cs typeface="B Titr" panose="00000700000000000000" pitchFamily="2" charset="-78"/>
              </a:rPr>
              <a:t>آلودگی هوا و نور خورشید</a:t>
            </a:r>
          </a:p>
        </p:txBody>
      </p:sp>
      <p:sp>
        <p:nvSpPr>
          <p:cNvPr id="10" name="Text 8"/>
          <p:cNvSpPr/>
          <p:nvPr/>
        </p:nvSpPr>
        <p:spPr>
          <a:xfrm>
            <a:off x="1342674" y="1261223"/>
            <a:ext cx="9794240" cy="4700261"/>
          </a:xfrm>
          <a:prstGeom prst="rect">
            <a:avLst/>
          </a:prstGeom>
          <a:ln/>
        </p:spPr>
        <p:style>
          <a:lnRef idx="1">
            <a:schemeClr val="accent3"/>
          </a:lnRef>
          <a:fillRef idx="2">
            <a:schemeClr val="accent3"/>
          </a:fillRef>
          <a:effectRef idx="1">
            <a:schemeClr val="accent3"/>
          </a:effectRef>
          <a:fontRef idx="minor">
            <a:schemeClr val="dk1"/>
          </a:fontRef>
        </p:style>
        <p:txBody>
          <a:bodyPr wrap="square" lIns="91440" tIns="45720" rIns="91440" bIns="45720" rtlCol="0" anchor="t">
            <a:spAutoFit/>
          </a:bodyPr>
          <a:lstStyle/>
          <a:p>
            <a:pPr algn="r" rtl="1">
              <a:lnSpc>
                <a:spcPct val="130000"/>
              </a:lnSpc>
            </a:pPr>
            <a:r>
              <a:rPr lang="fa-IR" sz="2400" dirty="0">
                <a:cs typeface="B Nazanin" panose="00000400000000000000" pitchFamily="2" charset="-78"/>
              </a:rPr>
              <a:t>نورخورشیدیکی ازمهمترین عوامل بالقوه سرطان زاست .سالانه میلیون ها نفر در سراسر دنیا به دلیل آثار مضر نور خورشید مبتلا به سرطان پوست می شوند .نور خورشید دارای 3 طیف است .</a:t>
            </a:r>
          </a:p>
          <a:p>
            <a:pPr algn="r" rtl="1">
              <a:lnSpc>
                <a:spcPct val="130000"/>
              </a:lnSpc>
            </a:pPr>
            <a:r>
              <a:rPr lang="fa-IR" sz="2400" dirty="0">
                <a:cs typeface="B Nazanin" panose="00000400000000000000" pitchFamily="2" charset="-78"/>
              </a:rPr>
              <a:t>طیف نور مرئی همان رنگین کمان با هفت رنگ و در حاشیه ی رنگین کمان دو طیف نامریی مادون قرمز و امواج ماورالبنفش  قرار می گیرند .امواج مادون قرمزدر ابزارهای تکنولوژیک  بکار می رود .</a:t>
            </a:r>
          </a:p>
          <a:p>
            <a:pPr algn="r" rtl="1">
              <a:lnSpc>
                <a:spcPct val="130000"/>
              </a:lnSpc>
            </a:pPr>
            <a:r>
              <a:rPr lang="fa-IR" sz="2400" dirty="0">
                <a:cs typeface="B Nazanin" panose="00000400000000000000" pitchFamily="2" charset="-78"/>
              </a:rPr>
              <a:t>امواج ماورا بنفش با چشم غیر مسلح دیده نمی شود این امواج موجب آب مروارید افتاب سوختگی اسیب سد دفاعی پوست و سرطان می شود  .</a:t>
            </a:r>
          </a:p>
          <a:p>
            <a:pPr algn="r" rtl="1">
              <a:lnSpc>
                <a:spcPct val="130000"/>
              </a:lnSpc>
            </a:pPr>
            <a:r>
              <a:rPr lang="fa-IR" sz="2400" dirty="0">
                <a:cs typeface="B Nazanin" panose="00000400000000000000" pitchFamily="2" charset="-78"/>
              </a:rPr>
              <a:t>یک نوع امواج ما ورابنفش به نام </a:t>
            </a:r>
            <a:r>
              <a:rPr lang="en-US" sz="2400" dirty="0">
                <a:cs typeface="B Nazanin" panose="00000400000000000000" pitchFamily="2" charset="-78"/>
              </a:rPr>
              <a:t>UVA</a:t>
            </a:r>
            <a:r>
              <a:rPr lang="fa-IR" sz="2400" dirty="0">
                <a:cs typeface="B Nazanin" panose="00000400000000000000" pitchFamily="2" charset="-78"/>
              </a:rPr>
              <a:t>در سالن جهت برونزه کردن پوست استفاده میشود .</a:t>
            </a:r>
          </a:p>
          <a:p>
            <a:pPr algn="r" rtl="1">
              <a:lnSpc>
                <a:spcPct val="130000"/>
              </a:lnSpc>
            </a:pPr>
            <a:r>
              <a:rPr lang="fa-IR" sz="2400" dirty="0">
                <a:cs typeface="B Nazanin" panose="00000400000000000000" pitchFamily="2" charset="-78"/>
              </a:rPr>
              <a:t>اشعه </a:t>
            </a:r>
            <a:r>
              <a:rPr lang="en-US" sz="2400" dirty="0">
                <a:cs typeface="B Nazanin" panose="00000400000000000000" pitchFamily="2" charset="-78"/>
              </a:rPr>
              <a:t>UVB</a:t>
            </a:r>
            <a:r>
              <a:rPr lang="fa-IR" sz="2400" dirty="0">
                <a:cs typeface="B Nazanin" panose="00000400000000000000" pitchFamily="2" charset="-78"/>
              </a:rPr>
              <a:t>موجود در نور خورشید در ساعات اولیه تابش 10صبح تا 4عصر شدت بیشتری دارد .بر لایه سطحی پوست اثر گذاشته و عامل اصلی قرمزی و افتاب سوختگی است.</a:t>
            </a:r>
          </a:p>
          <a:p>
            <a:pPr>
              <a:lnSpc>
                <a:spcPct val="130000"/>
              </a:lnSpc>
            </a:pPr>
            <a:endParaRPr lang="en-US" sz="1600" dirty="0">
              <a:cs typeface="B Nazanin" panose="00000400000000000000" pitchFamily="2" charset="-78"/>
            </a:endParaRPr>
          </a:p>
        </p:txBody>
      </p:sp>
    </p:spTree>
    <p:extLst>
      <p:ext uri="{BB962C8B-B14F-4D97-AF65-F5344CB8AC3E}">
        <p14:creationId xmlns:p14="http://schemas.microsoft.com/office/powerpoint/2010/main" val="7176917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name="Slide 1">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1-d2nf89p8bjvh7rlj09m0.png"/>
          <p:cNvPicPr>
            <a:picLocks noChangeAspect="1"/>
          </p:cNvPicPr>
          <p:nvPr/>
        </p:nvPicPr>
        <p:blipFill>
          <a:blip r:embed="rId3"/>
          <a:srcRect l="26" r="26"/>
          <a:stretch/>
        </p:blipFill>
        <p:spPr>
          <a:xfrm>
            <a:off x="0" y="-118782"/>
            <a:ext cx="12192000" cy="6844665"/>
          </a:xfrm>
          <a:prstGeom prst="rect">
            <a:avLst/>
          </a:prstGeom>
        </p:spPr>
      </p:pic>
      <p:sp>
        <p:nvSpPr>
          <p:cNvPr id="3" name="Text 0"/>
          <p:cNvSpPr/>
          <p:nvPr/>
        </p:nvSpPr>
        <p:spPr>
          <a:xfrm>
            <a:off x="1804987" y="138223"/>
            <a:ext cx="7943215" cy="2296633"/>
          </a:xfrm>
          <a:prstGeom prst="rect">
            <a:avLst/>
          </a:prstGeom>
          <a:noFill/>
          <a:ln/>
        </p:spPr>
        <p:txBody>
          <a:bodyPr wrap="square" lIns="91440" tIns="45720" rIns="91440" bIns="45720" rtlCol="0" anchor="t"/>
          <a:lstStyle/>
          <a:p>
            <a:pPr algn="ctr">
              <a:lnSpc>
                <a:spcPct val="120000"/>
              </a:lnSpc>
            </a:pPr>
            <a:r>
              <a:rPr lang="en-US" sz="4800" b="1" dirty="0" err="1">
                <a:solidFill>
                  <a:srgbClr val="000000"/>
                </a:solidFill>
                <a:latin typeface="MiSans" pitchFamily="34" charset="0"/>
                <a:ea typeface="MiSans" pitchFamily="34" charset="-122"/>
                <a:cs typeface="B Titr" panose="00000700000000000000" pitchFamily="2" charset="-78"/>
              </a:rPr>
              <a:t>راهنمای</a:t>
            </a:r>
            <a:r>
              <a:rPr lang="en-US" sz="4800" b="1" dirty="0">
                <a:solidFill>
                  <a:srgbClr val="000000"/>
                </a:solidFill>
                <a:latin typeface="MiSans" pitchFamily="34" charset="0"/>
                <a:ea typeface="MiSans" pitchFamily="34" charset="-122"/>
                <a:cs typeface="B Titr" panose="00000700000000000000" pitchFamily="2" charset="-78"/>
              </a:rPr>
              <a:t> </a:t>
            </a:r>
            <a:r>
              <a:rPr lang="en-US" sz="4800" b="1" dirty="0" err="1" smtClean="0">
                <a:solidFill>
                  <a:srgbClr val="000000"/>
                </a:solidFill>
                <a:latin typeface="MiSans" pitchFamily="34" charset="0"/>
                <a:ea typeface="MiSans" pitchFamily="34" charset="-122"/>
                <a:cs typeface="B Titr" panose="00000700000000000000" pitchFamily="2" charset="-78"/>
              </a:rPr>
              <a:t>خودمراقبتی</a:t>
            </a:r>
            <a:r>
              <a:rPr lang="fa-IR" sz="4800" b="1" dirty="0" smtClean="0">
                <a:solidFill>
                  <a:srgbClr val="000000"/>
                </a:solidFill>
                <a:latin typeface="MiSans" pitchFamily="34" charset="0"/>
                <a:ea typeface="MiSans" pitchFamily="34" charset="-122"/>
                <a:cs typeface="B Titr" panose="00000700000000000000" pitchFamily="2" charset="-78"/>
              </a:rPr>
              <a:t> براي</a:t>
            </a:r>
            <a:r>
              <a:rPr lang="en-US" sz="4800" b="1" dirty="0" smtClean="0">
                <a:solidFill>
                  <a:srgbClr val="000000"/>
                </a:solidFill>
                <a:latin typeface="MiSans" pitchFamily="34" charset="0"/>
                <a:ea typeface="MiSans" pitchFamily="34" charset="-122"/>
                <a:cs typeface="B Titr" panose="00000700000000000000" pitchFamily="2" charset="-78"/>
              </a:rPr>
              <a:t> </a:t>
            </a:r>
            <a:r>
              <a:rPr lang="en-US" sz="4800" b="1" dirty="0" err="1" smtClean="0">
                <a:solidFill>
                  <a:srgbClr val="000000"/>
                </a:solidFill>
                <a:latin typeface="MiSans" pitchFamily="34" charset="0"/>
                <a:ea typeface="MiSans" pitchFamily="34" charset="-122"/>
                <a:cs typeface="B Titr" panose="00000700000000000000" pitchFamily="2" charset="-78"/>
              </a:rPr>
              <a:t>پیشگیری</a:t>
            </a:r>
            <a:r>
              <a:rPr lang="fa-IR" sz="4800" b="1" dirty="0">
                <a:solidFill>
                  <a:srgbClr val="000000"/>
                </a:solidFill>
                <a:latin typeface="MiSans" pitchFamily="34" charset="0"/>
                <a:ea typeface="MiSans" pitchFamily="34" charset="-122"/>
                <a:cs typeface="B Titr" panose="00000700000000000000" pitchFamily="2" charset="-78"/>
              </a:rPr>
              <a:t> </a:t>
            </a:r>
            <a:r>
              <a:rPr lang="fa-IR" sz="4800" b="1" dirty="0" smtClean="0">
                <a:solidFill>
                  <a:srgbClr val="000000"/>
                </a:solidFill>
                <a:latin typeface="MiSans" pitchFamily="34" charset="0"/>
                <a:ea typeface="MiSans" pitchFamily="34" charset="-122"/>
                <a:cs typeface="B Titr" panose="00000700000000000000" pitchFamily="2" charset="-78"/>
              </a:rPr>
              <a:t>و کنترل</a:t>
            </a:r>
            <a:r>
              <a:rPr lang="fa-IR" sz="4800" b="1" dirty="0">
                <a:solidFill>
                  <a:srgbClr val="000000"/>
                </a:solidFill>
                <a:latin typeface="MiSans" pitchFamily="34" charset="0"/>
                <a:ea typeface="MiSans" pitchFamily="34" charset="-122"/>
                <a:cs typeface="B Titr" panose="00000700000000000000" pitchFamily="2" charset="-78"/>
              </a:rPr>
              <a:t> </a:t>
            </a:r>
            <a:r>
              <a:rPr lang="en-US" sz="4800" b="1" dirty="0" err="1" smtClean="0">
                <a:solidFill>
                  <a:srgbClr val="000000"/>
                </a:solidFill>
                <a:latin typeface="MiSans" pitchFamily="34" charset="0"/>
                <a:ea typeface="MiSans" pitchFamily="34" charset="-122"/>
                <a:cs typeface="B Titr" panose="00000700000000000000" pitchFamily="2" charset="-78"/>
              </a:rPr>
              <a:t>سرطان</a:t>
            </a:r>
            <a:endParaRPr lang="en-US" sz="1200" dirty="0">
              <a:cs typeface="B Titr" panose="00000700000000000000" pitchFamily="2" charset="-78"/>
            </a:endParaRPr>
          </a:p>
        </p:txBody>
      </p:sp>
      <p:sp>
        <p:nvSpPr>
          <p:cNvPr id="4" name="Shape 1"/>
          <p:cNvSpPr/>
          <p:nvPr/>
        </p:nvSpPr>
        <p:spPr>
          <a:xfrm>
            <a:off x="1438499" y="2702811"/>
            <a:ext cx="2078990" cy="2019796"/>
          </a:xfrm>
          <a:prstGeom prst="roundRect">
            <a:avLst>
              <a:gd name="adj" fmla="val 50000"/>
            </a:avLst>
          </a:prstGeom>
          <a:solidFill>
            <a:srgbClr val="FFFFFF"/>
          </a:solidFill>
          <a:ln/>
        </p:spPr>
      </p:sp>
      <p:pic>
        <p:nvPicPr>
          <p:cNvPr id="5" name="Picture 4"/>
          <p:cNvPicPr>
            <a:picLocks noChangeAspect="1"/>
          </p:cNvPicPr>
          <p:nvPr/>
        </p:nvPicPr>
        <p:blipFill>
          <a:blip r:embed="rId4"/>
          <a:stretch>
            <a:fillRect/>
          </a:stretch>
        </p:blipFill>
        <p:spPr>
          <a:xfrm>
            <a:off x="978946" y="2702812"/>
            <a:ext cx="2736177" cy="257097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7" name="Picture 6"/>
          <p:cNvPicPr>
            <a:picLocks noChangeAspect="1"/>
          </p:cNvPicPr>
          <p:nvPr/>
        </p:nvPicPr>
        <p:blipFill>
          <a:blip r:embed="rId5"/>
          <a:stretch>
            <a:fillRect/>
          </a:stretch>
        </p:blipFill>
        <p:spPr>
          <a:xfrm>
            <a:off x="4643456" y="2752158"/>
            <a:ext cx="2682502" cy="247227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8" name="Picture 7"/>
          <p:cNvPicPr>
            <a:picLocks noChangeAspect="1"/>
          </p:cNvPicPr>
          <p:nvPr/>
        </p:nvPicPr>
        <p:blipFill>
          <a:blip r:embed="rId6"/>
          <a:stretch>
            <a:fillRect/>
          </a:stretch>
        </p:blipFill>
        <p:spPr>
          <a:xfrm>
            <a:off x="8670664" y="2752158"/>
            <a:ext cx="2635623" cy="240313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261241" y="297132"/>
            <a:ext cx="9681396" cy="1477328"/>
          </a:xfrm>
          <a:prstGeom prst="rect">
            <a:avLst/>
          </a:prstGeom>
          <a:noFill/>
          <a:ln/>
        </p:spPr>
        <p:txBody>
          <a:bodyPr wrap="square" lIns="91440" tIns="45720" rIns="91440" bIns="45720" rtlCol="0" anchor="t">
            <a:spAutoFit/>
          </a:bodyPr>
          <a:lstStyle/>
          <a:p>
            <a:pPr algn="ctr">
              <a:lnSpc>
                <a:spcPct val="100000"/>
              </a:lnSpc>
            </a:pPr>
            <a:r>
              <a:rPr lang="en-US" sz="2000" b="1" dirty="0">
                <a:solidFill>
                  <a:schemeClr val="accent1">
                    <a:lumMod val="50000"/>
                  </a:schemeClr>
                </a:solidFill>
                <a:latin typeface="MiSans" pitchFamily="34" charset="0"/>
                <a:ea typeface="MiSans" pitchFamily="34" charset="-122"/>
                <a:cs typeface="B Titr" panose="00000700000000000000" pitchFamily="2" charset="-78"/>
              </a:rPr>
              <a:t>عفونت‌های </a:t>
            </a:r>
            <a:r>
              <a:rPr lang="en-US" sz="2000" b="1" dirty="0" err="1">
                <a:solidFill>
                  <a:schemeClr val="accent1">
                    <a:lumMod val="50000"/>
                  </a:schemeClr>
                </a:solidFill>
                <a:latin typeface="MiSans" pitchFamily="34" charset="0"/>
                <a:ea typeface="MiSans" pitchFamily="34" charset="-122"/>
                <a:cs typeface="B Titr" panose="00000700000000000000" pitchFamily="2" charset="-78"/>
              </a:rPr>
              <a:t>قابل</a:t>
            </a:r>
            <a:r>
              <a:rPr lang="en-US" sz="2000" b="1" dirty="0">
                <a:solidFill>
                  <a:schemeClr val="accent1">
                    <a:lumMod val="50000"/>
                  </a:schemeClr>
                </a:solidFill>
                <a:latin typeface="MiSans" pitchFamily="34" charset="0"/>
                <a:ea typeface="MiSans" pitchFamily="34" charset="-122"/>
                <a:cs typeface="B Titr" panose="00000700000000000000" pitchFamily="2" charset="-78"/>
              </a:rPr>
              <a:t> </a:t>
            </a:r>
            <a:r>
              <a:rPr lang="en-US" sz="2000" b="1" dirty="0" err="1">
                <a:solidFill>
                  <a:schemeClr val="accent1">
                    <a:lumMod val="50000"/>
                  </a:schemeClr>
                </a:solidFill>
                <a:latin typeface="MiSans" pitchFamily="34" charset="0"/>
                <a:ea typeface="MiSans" pitchFamily="34" charset="-122"/>
                <a:cs typeface="B Titr" panose="00000700000000000000" pitchFamily="2" charset="-78"/>
              </a:rPr>
              <a:t>پیشگیری</a:t>
            </a:r>
            <a:endParaRPr lang="fa-IR" sz="2000" b="1" dirty="0">
              <a:solidFill>
                <a:schemeClr val="accent1">
                  <a:lumMod val="50000"/>
                </a:schemeClr>
              </a:solidFill>
              <a:latin typeface="MiSans" pitchFamily="34" charset="0"/>
              <a:ea typeface="MiSans" pitchFamily="34" charset="-122"/>
              <a:cs typeface="B Titr" panose="00000700000000000000" pitchFamily="2" charset="-78"/>
            </a:endParaRPr>
          </a:p>
          <a:p>
            <a:pPr algn="ctr">
              <a:lnSpc>
                <a:spcPct val="100000"/>
              </a:lnSpc>
            </a:pPr>
            <a:endParaRPr lang="fa-IR" sz="1400" b="1" dirty="0">
              <a:latin typeface="MiSans" pitchFamily="34" charset="0"/>
              <a:ea typeface="MiSans" pitchFamily="34" charset="-122"/>
              <a:cs typeface="B Titr" panose="00000700000000000000" pitchFamily="2" charset="-78"/>
            </a:endParaRPr>
          </a:p>
          <a:p>
            <a:pPr algn="ctr">
              <a:lnSpc>
                <a:spcPct val="100000"/>
              </a:lnSpc>
            </a:pPr>
            <a:r>
              <a:rPr lang="fa-IR" sz="1400" b="1" dirty="0">
                <a:latin typeface="MiSans" pitchFamily="34" charset="0"/>
                <a:ea typeface="MiSans" pitchFamily="34" charset="-122"/>
                <a:cs typeface="B Titr" panose="00000700000000000000" pitchFamily="2" charset="-78"/>
              </a:rPr>
              <a:t>عفونت ها قابل پیشگیری ترین دلایل ایجاد سرطان در دنیا هستند .یک چهارم سرطان ها و یک چهارم مرگ های ناشی ازسرطان بعلت عفونت بوده است</a:t>
            </a:r>
          </a:p>
          <a:p>
            <a:pPr algn="ctr">
              <a:lnSpc>
                <a:spcPct val="100000"/>
              </a:lnSpc>
            </a:pPr>
            <a:endParaRPr lang="fa-IR" sz="1400" b="1" dirty="0">
              <a:latin typeface="MiSans" pitchFamily="34" charset="0"/>
              <a:ea typeface="MiSans" pitchFamily="34" charset="-122"/>
              <a:cs typeface="B Titr" panose="00000700000000000000" pitchFamily="2" charset="-78"/>
            </a:endParaRPr>
          </a:p>
          <a:p>
            <a:pPr algn="ctr">
              <a:lnSpc>
                <a:spcPct val="100000"/>
              </a:lnSpc>
            </a:pPr>
            <a:endParaRPr lang="fa-IR" sz="1400" b="1" dirty="0">
              <a:latin typeface="MiSans" pitchFamily="34" charset="0"/>
              <a:ea typeface="MiSans" pitchFamily="34" charset="-122"/>
              <a:cs typeface="B Titr" panose="00000700000000000000" pitchFamily="2" charset="-78"/>
            </a:endParaRPr>
          </a:p>
          <a:p>
            <a:pPr algn="ctr">
              <a:lnSpc>
                <a:spcPct val="100000"/>
              </a:lnSpc>
            </a:pPr>
            <a:r>
              <a:rPr lang="fa-IR" sz="1400" b="1" dirty="0">
                <a:latin typeface="MiSans" pitchFamily="34" charset="0"/>
                <a:ea typeface="MiSans" pitchFamily="34" charset="-122"/>
                <a:cs typeface="B Titr" panose="00000700000000000000" pitchFamily="2" charset="-78"/>
              </a:rPr>
              <a:t>شایع ترین عوامل عفونی ایجاد کننده ی سرطان : </a:t>
            </a:r>
            <a:endParaRPr lang="en-US" sz="1400" dirty="0">
              <a:cs typeface="B Titr" panose="00000700000000000000" pitchFamily="2" charset="-78"/>
            </a:endParaRPr>
          </a:p>
        </p:txBody>
      </p:sp>
      <p:sp>
        <p:nvSpPr>
          <p:cNvPr id="3" name="Shape 1"/>
          <p:cNvSpPr/>
          <p:nvPr/>
        </p:nvSpPr>
        <p:spPr>
          <a:xfrm rot="16200000">
            <a:off x="1142365" y="4142740"/>
            <a:ext cx="960120" cy="2909570"/>
          </a:xfrm>
          <a:prstGeom prst="roundRect">
            <a:avLst>
              <a:gd name="adj" fmla="val 16667"/>
            </a:avLst>
          </a:prstGeom>
          <a:solidFill>
            <a:srgbClr val="5E5F15"/>
          </a:solidFill>
          <a:ln/>
        </p:spPr>
      </p:sp>
      <p:sp>
        <p:nvSpPr>
          <p:cNvPr id="4" name="Shape 2"/>
          <p:cNvSpPr/>
          <p:nvPr/>
        </p:nvSpPr>
        <p:spPr>
          <a:xfrm>
            <a:off x="227955" y="1917065"/>
            <a:ext cx="2774315" cy="4004015"/>
          </a:xfrm>
          <a:prstGeom prst="roundRect">
            <a:avLst>
              <a:gd name="adj" fmla="val 9396"/>
            </a:avLst>
          </a:prstGeom>
          <a:solidFill>
            <a:srgbClr val="FFFFFF"/>
          </a:solidFill>
          <a:ln w="19050">
            <a:gradFill flip="none" rotWithShape="1">
              <a:gsLst>
                <a:gs pos="0">
                  <a:srgbClr val="DFE078"/>
                </a:gs>
                <a:gs pos="84000">
                  <a:srgbClr val="BCBE2B"/>
                </a:gs>
                <a:gs pos="100000">
                  <a:srgbClr val="BCBE2B"/>
                </a:gs>
              </a:gsLst>
              <a:lin ang="16200000" scaled="1"/>
            </a:gradFill>
            <a:prstDash val="solid"/>
          </a:ln>
        </p:spPr>
      </p:sp>
      <p:sp>
        <p:nvSpPr>
          <p:cNvPr id="5" name="Shape 3"/>
          <p:cNvSpPr/>
          <p:nvPr/>
        </p:nvSpPr>
        <p:spPr>
          <a:xfrm>
            <a:off x="168275" y="5375910"/>
            <a:ext cx="2908955" cy="701040"/>
          </a:xfrm>
          <a:custGeom>
            <a:avLst/>
            <a:gdLst/>
            <a:ahLst/>
            <a:cxnLst/>
            <a:rect l="l" t="t" r="r" b="b"/>
            <a:pathLst>
              <a:path w="2908955" h="701040">
                <a:moveTo>
                  <a:pt x="2908300" y="0"/>
                </a:moveTo>
                <a:cubicBezTo>
                  <a:pt x="2908300" y="-635"/>
                  <a:pt x="2909611" y="15875"/>
                  <a:pt x="2908955" y="15240"/>
                </a:cubicBezTo>
                <a:lnTo>
                  <a:pt x="2908955" y="563880"/>
                </a:lnTo>
                <a:cubicBezTo>
                  <a:pt x="2911577" y="641350"/>
                  <a:pt x="2838836" y="702945"/>
                  <a:pt x="2767407" y="701040"/>
                </a:cubicBezTo>
                <a:lnTo>
                  <a:pt x="141549" y="701040"/>
                </a:lnTo>
                <a:cubicBezTo>
                  <a:pt x="62255" y="703580"/>
                  <a:pt x="-1966" y="633095"/>
                  <a:pt x="0" y="563880"/>
                </a:cubicBezTo>
                <a:lnTo>
                  <a:pt x="0" y="64135"/>
                </a:lnTo>
                <a:lnTo>
                  <a:pt x="2908300" y="361315"/>
                </a:lnTo>
                <a:lnTo>
                  <a:pt x="2908300" y="0"/>
                </a:lnTo>
                <a:close/>
              </a:path>
            </a:pathLst>
          </a:custGeom>
          <a:solidFill>
            <a:srgbClr val="A1C25E"/>
          </a:solidFill>
          <a:ln/>
        </p:spPr>
      </p:sp>
      <p:sp>
        <p:nvSpPr>
          <p:cNvPr id="6" name="Shape 4"/>
          <p:cNvSpPr/>
          <p:nvPr/>
        </p:nvSpPr>
        <p:spPr>
          <a:xfrm flipV="1">
            <a:off x="168275" y="5593080"/>
            <a:ext cx="2908300" cy="483870"/>
          </a:xfrm>
          <a:custGeom>
            <a:avLst/>
            <a:gdLst/>
            <a:ahLst/>
            <a:cxnLst/>
            <a:rect l="l" t="t" r="r" b="b"/>
            <a:pathLst>
              <a:path w="2908300" h="483870">
                <a:moveTo>
                  <a:pt x="0" y="137160"/>
                </a:moveTo>
                <a:cubicBezTo>
                  <a:pt x="-2621" y="60325"/>
                  <a:pt x="70119" y="-1905"/>
                  <a:pt x="141549" y="0"/>
                </a:cubicBezTo>
                <a:lnTo>
                  <a:pt x="2767407" y="0"/>
                </a:lnTo>
                <a:cubicBezTo>
                  <a:pt x="2841458" y="-2540"/>
                  <a:pt x="2903713" y="60960"/>
                  <a:pt x="2908300" y="122555"/>
                </a:cubicBezTo>
                <a:lnTo>
                  <a:pt x="2908300" y="483870"/>
                </a:lnTo>
                <a:lnTo>
                  <a:pt x="0" y="186690"/>
                </a:lnTo>
                <a:lnTo>
                  <a:pt x="0" y="137160"/>
                </a:lnTo>
                <a:close/>
              </a:path>
            </a:pathLst>
          </a:custGeom>
          <a:solidFill>
            <a:srgbClr val="A1C25E"/>
          </a:solidFill>
          <a:ln/>
        </p:spPr>
      </p:sp>
      <p:sp>
        <p:nvSpPr>
          <p:cNvPr id="7" name="Shape 5"/>
          <p:cNvSpPr/>
          <p:nvPr/>
        </p:nvSpPr>
        <p:spPr>
          <a:xfrm rot="16200000">
            <a:off x="4027170" y="4142740"/>
            <a:ext cx="960120" cy="2909570"/>
          </a:xfrm>
          <a:prstGeom prst="roundRect">
            <a:avLst>
              <a:gd name="adj" fmla="val 16667"/>
            </a:avLst>
          </a:prstGeom>
          <a:solidFill>
            <a:srgbClr val="5E5F15"/>
          </a:solidFill>
          <a:ln/>
        </p:spPr>
      </p:sp>
      <p:sp>
        <p:nvSpPr>
          <p:cNvPr id="8" name="Shape 6"/>
          <p:cNvSpPr/>
          <p:nvPr/>
        </p:nvSpPr>
        <p:spPr>
          <a:xfrm>
            <a:off x="3120390" y="1917065"/>
            <a:ext cx="2774315" cy="4159885"/>
          </a:xfrm>
          <a:prstGeom prst="roundRect">
            <a:avLst>
              <a:gd name="adj" fmla="val 9396"/>
            </a:avLst>
          </a:prstGeom>
          <a:solidFill>
            <a:srgbClr val="FFFFFF"/>
          </a:solidFill>
          <a:ln w="19050">
            <a:gradFill flip="none" rotWithShape="1">
              <a:gsLst>
                <a:gs pos="0">
                  <a:srgbClr val="DFE078"/>
                </a:gs>
                <a:gs pos="84000">
                  <a:srgbClr val="BCBE2B"/>
                </a:gs>
                <a:gs pos="100000">
                  <a:srgbClr val="BCBE2B"/>
                </a:gs>
              </a:gsLst>
              <a:lin ang="16200000" scaled="1"/>
            </a:gradFill>
            <a:prstDash val="solid"/>
          </a:ln>
        </p:spPr>
      </p:sp>
      <p:sp>
        <p:nvSpPr>
          <p:cNvPr id="9" name="Shape 7"/>
          <p:cNvSpPr/>
          <p:nvPr/>
        </p:nvSpPr>
        <p:spPr>
          <a:xfrm>
            <a:off x="3053080" y="5375910"/>
            <a:ext cx="2908955" cy="701040"/>
          </a:xfrm>
          <a:custGeom>
            <a:avLst/>
            <a:gdLst/>
            <a:ahLst/>
            <a:cxnLst/>
            <a:rect l="l" t="t" r="r" b="b"/>
            <a:pathLst>
              <a:path w="2908955" h="701040">
                <a:moveTo>
                  <a:pt x="2908300" y="0"/>
                </a:moveTo>
                <a:cubicBezTo>
                  <a:pt x="2908300" y="-635"/>
                  <a:pt x="2909611" y="15875"/>
                  <a:pt x="2908955" y="15240"/>
                </a:cubicBezTo>
                <a:lnTo>
                  <a:pt x="2908955" y="563880"/>
                </a:lnTo>
                <a:cubicBezTo>
                  <a:pt x="2911577" y="641350"/>
                  <a:pt x="2838836" y="702945"/>
                  <a:pt x="2767407" y="701040"/>
                </a:cubicBezTo>
                <a:lnTo>
                  <a:pt x="141549" y="701040"/>
                </a:lnTo>
                <a:cubicBezTo>
                  <a:pt x="62255" y="703580"/>
                  <a:pt x="-1966" y="633095"/>
                  <a:pt x="0" y="563880"/>
                </a:cubicBezTo>
                <a:lnTo>
                  <a:pt x="0" y="64135"/>
                </a:lnTo>
                <a:lnTo>
                  <a:pt x="2908300" y="361315"/>
                </a:lnTo>
                <a:lnTo>
                  <a:pt x="2908300" y="0"/>
                </a:lnTo>
                <a:close/>
              </a:path>
            </a:pathLst>
          </a:custGeom>
          <a:solidFill>
            <a:srgbClr val="A1C25E"/>
          </a:solidFill>
          <a:ln/>
        </p:spPr>
      </p:sp>
      <p:sp>
        <p:nvSpPr>
          <p:cNvPr id="10" name="Shape 8"/>
          <p:cNvSpPr/>
          <p:nvPr/>
        </p:nvSpPr>
        <p:spPr>
          <a:xfrm flipV="1">
            <a:off x="3053080" y="5593080"/>
            <a:ext cx="2908300" cy="483870"/>
          </a:xfrm>
          <a:custGeom>
            <a:avLst/>
            <a:gdLst/>
            <a:ahLst/>
            <a:cxnLst/>
            <a:rect l="l" t="t" r="r" b="b"/>
            <a:pathLst>
              <a:path w="2908300" h="483870">
                <a:moveTo>
                  <a:pt x="0" y="137160"/>
                </a:moveTo>
                <a:cubicBezTo>
                  <a:pt x="-2621" y="60325"/>
                  <a:pt x="70119" y="-1905"/>
                  <a:pt x="141549" y="0"/>
                </a:cubicBezTo>
                <a:lnTo>
                  <a:pt x="2767407" y="0"/>
                </a:lnTo>
                <a:cubicBezTo>
                  <a:pt x="2841458" y="-2540"/>
                  <a:pt x="2903713" y="60960"/>
                  <a:pt x="2908300" y="122555"/>
                </a:cubicBezTo>
                <a:lnTo>
                  <a:pt x="2908300" y="483870"/>
                </a:lnTo>
                <a:lnTo>
                  <a:pt x="0" y="186690"/>
                </a:lnTo>
                <a:lnTo>
                  <a:pt x="0" y="137160"/>
                </a:lnTo>
                <a:close/>
              </a:path>
            </a:pathLst>
          </a:custGeom>
          <a:solidFill>
            <a:srgbClr val="A1C25E"/>
          </a:solidFill>
          <a:ln/>
        </p:spPr>
      </p:sp>
      <p:sp>
        <p:nvSpPr>
          <p:cNvPr id="11" name="Shape 9"/>
          <p:cNvSpPr/>
          <p:nvPr/>
        </p:nvSpPr>
        <p:spPr>
          <a:xfrm rot="16200000">
            <a:off x="7016115" y="4142740"/>
            <a:ext cx="960120" cy="2909570"/>
          </a:xfrm>
          <a:prstGeom prst="roundRect">
            <a:avLst>
              <a:gd name="adj" fmla="val 16667"/>
            </a:avLst>
          </a:prstGeom>
          <a:solidFill>
            <a:srgbClr val="5E5F15"/>
          </a:solidFill>
          <a:ln/>
        </p:spPr>
      </p:sp>
      <p:sp>
        <p:nvSpPr>
          <p:cNvPr id="12" name="Shape 10"/>
          <p:cNvSpPr/>
          <p:nvPr/>
        </p:nvSpPr>
        <p:spPr>
          <a:xfrm>
            <a:off x="6109970" y="1917065"/>
            <a:ext cx="2774315" cy="4159885"/>
          </a:xfrm>
          <a:prstGeom prst="roundRect">
            <a:avLst>
              <a:gd name="adj" fmla="val 9396"/>
            </a:avLst>
          </a:prstGeom>
          <a:solidFill>
            <a:srgbClr val="FFFFFF"/>
          </a:solidFill>
          <a:ln w="19050">
            <a:gradFill flip="none" rotWithShape="1">
              <a:gsLst>
                <a:gs pos="0">
                  <a:srgbClr val="DFE078"/>
                </a:gs>
                <a:gs pos="84000">
                  <a:srgbClr val="BCBE2B"/>
                </a:gs>
                <a:gs pos="100000">
                  <a:srgbClr val="BCBE2B"/>
                </a:gs>
              </a:gsLst>
              <a:lin ang="16200000" scaled="1"/>
            </a:gradFill>
            <a:prstDash val="solid"/>
          </a:ln>
        </p:spPr>
      </p:sp>
      <p:sp>
        <p:nvSpPr>
          <p:cNvPr id="13" name="Shape 11"/>
          <p:cNvSpPr/>
          <p:nvPr/>
        </p:nvSpPr>
        <p:spPr>
          <a:xfrm>
            <a:off x="6042660" y="5375910"/>
            <a:ext cx="2908955" cy="701040"/>
          </a:xfrm>
          <a:custGeom>
            <a:avLst/>
            <a:gdLst/>
            <a:ahLst/>
            <a:cxnLst/>
            <a:rect l="l" t="t" r="r" b="b"/>
            <a:pathLst>
              <a:path w="2908955" h="701040">
                <a:moveTo>
                  <a:pt x="2908300" y="0"/>
                </a:moveTo>
                <a:cubicBezTo>
                  <a:pt x="2908300" y="-635"/>
                  <a:pt x="2909611" y="15875"/>
                  <a:pt x="2908955" y="15240"/>
                </a:cubicBezTo>
                <a:lnTo>
                  <a:pt x="2908955" y="563880"/>
                </a:lnTo>
                <a:cubicBezTo>
                  <a:pt x="2911577" y="641350"/>
                  <a:pt x="2838836" y="702945"/>
                  <a:pt x="2767407" y="701040"/>
                </a:cubicBezTo>
                <a:lnTo>
                  <a:pt x="141549" y="701040"/>
                </a:lnTo>
                <a:cubicBezTo>
                  <a:pt x="62255" y="703580"/>
                  <a:pt x="-1966" y="633095"/>
                  <a:pt x="0" y="563880"/>
                </a:cubicBezTo>
                <a:lnTo>
                  <a:pt x="0" y="64135"/>
                </a:lnTo>
                <a:lnTo>
                  <a:pt x="2908300" y="361315"/>
                </a:lnTo>
                <a:lnTo>
                  <a:pt x="2908300" y="0"/>
                </a:lnTo>
                <a:close/>
              </a:path>
            </a:pathLst>
          </a:custGeom>
          <a:solidFill>
            <a:srgbClr val="A1C25E"/>
          </a:solidFill>
          <a:ln/>
        </p:spPr>
      </p:sp>
      <p:sp>
        <p:nvSpPr>
          <p:cNvPr id="14" name="Shape 12"/>
          <p:cNvSpPr/>
          <p:nvPr/>
        </p:nvSpPr>
        <p:spPr>
          <a:xfrm flipV="1">
            <a:off x="6042660" y="5593080"/>
            <a:ext cx="2908300" cy="483870"/>
          </a:xfrm>
          <a:custGeom>
            <a:avLst/>
            <a:gdLst/>
            <a:ahLst/>
            <a:cxnLst/>
            <a:rect l="l" t="t" r="r" b="b"/>
            <a:pathLst>
              <a:path w="2908300" h="483870">
                <a:moveTo>
                  <a:pt x="0" y="137160"/>
                </a:moveTo>
                <a:cubicBezTo>
                  <a:pt x="-2621" y="60325"/>
                  <a:pt x="70119" y="-1905"/>
                  <a:pt x="141549" y="0"/>
                </a:cubicBezTo>
                <a:lnTo>
                  <a:pt x="2767407" y="0"/>
                </a:lnTo>
                <a:cubicBezTo>
                  <a:pt x="2841458" y="-2540"/>
                  <a:pt x="2903713" y="60960"/>
                  <a:pt x="2908300" y="122555"/>
                </a:cubicBezTo>
                <a:lnTo>
                  <a:pt x="2908300" y="483870"/>
                </a:lnTo>
                <a:lnTo>
                  <a:pt x="0" y="186690"/>
                </a:lnTo>
                <a:lnTo>
                  <a:pt x="0" y="137160"/>
                </a:lnTo>
                <a:close/>
              </a:path>
            </a:pathLst>
          </a:custGeom>
          <a:solidFill>
            <a:srgbClr val="A1C25E"/>
          </a:solidFill>
          <a:ln/>
        </p:spPr>
      </p:sp>
      <p:sp>
        <p:nvSpPr>
          <p:cNvPr id="15" name="Shape 13"/>
          <p:cNvSpPr/>
          <p:nvPr/>
        </p:nvSpPr>
        <p:spPr>
          <a:xfrm rot="16200000">
            <a:off x="9942830" y="4142740"/>
            <a:ext cx="960120" cy="2909570"/>
          </a:xfrm>
          <a:prstGeom prst="roundRect">
            <a:avLst>
              <a:gd name="adj" fmla="val 16667"/>
            </a:avLst>
          </a:prstGeom>
          <a:solidFill>
            <a:srgbClr val="5E5F15"/>
          </a:solidFill>
          <a:ln/>
        </p:spPr>
      </p:sp>
      <p:sp>
        <p:nvSpPr>
          <p:cNvPr id="16" name="Shape 14"/>
          <p:cNvSpPr/>
          <p:nvPr/>
        </p:nvSpPr>
        <p:spPr>
          <a:xfrm>
            <a:off x="9036685" y="1917065"/>
            <a:ext cx="2774315" cy="4159885"/>
          </a:xfrm>
          <a:prstGeom prst="roundRect">
            <a:avLst>
              <a:gd name="adj" fmla="val 9396"/>
            </a:avLst>
          </a:prstGeom>
          <a:solidFill>
            <a:srgbClr val="FFFFFF"/>
          </a:solidFill>
          <a:ln w="19050">
            <a:gradFill flip="none" rotWithShape="1">
              <a:gsLst>
                <a:gs pos="0">
                  <a:srgbClr val="DFE078"/>
                </a:gs>
                <a:gs pos="84000">
                  <a:srgbClr val="BCBE2B"/>
                </a:gs>
                <a:gs pos="100000">
                  <a:srgbClr val="BCBE2B"/>
                </a:gs>
              </a:gsLst>
              <a:lin ang="16200000" scaled="1"/>
            </a:gradFill>
            <a:prstDash val="solid"/>
          </a:ln>
        </p:spPr>
      </p:sp>
      <p:sp>
        <p:nvSpPr>
          <p:cNvPr id="17" name="Shape 15"/>
          <p:cNvSpPr/>
          <p:nvPr/>
        </p:nvSpPr>
        <p:spPr>
          <a:xfrm>
            <a:off x="8969375" y="5375910"/>
            <a:ext cx="2908955" cy="701040"/>
          </a:xfrm>
          <a:custGeom>
            <a:avLst/>
            <a:gdLst/>
            <a:ahLst/>
            <a:cxnLst/>
            <a:rect l="l" t="t" r="r" b="b"/>
            <a:pathLst>
              <a:path w="2908955" h="701040">
                <a:moveTo>
                  <a:pt x="2908300" y="0"/>
                </a:moveTo>
                <a:cubicBezTo>
                  <a:pt x="2908300" y="-635"/>
                  <a:pt x="2909611" y="15875"/>
                  <a:pt x="2908955" y="15240"/>
                </a:cubicBezTo>
                <a:lnTo>
                  <a:pt x="2908955" y="563880"/>
                </a:lnTo>
                <a:cubicBezTo>
                  <a:pt x="2911577" y="641350"/>
                  <a:pt x="2838836" y="702945"/>
                  <a:pt x="2767407" y="701040"/>
                </a:cubicBezTo>
                <a:lnTo>
                  <a:pt x="141549" y="701040"/>
                </a:lnTo>
                <a:cubicBezTo>
                  <a:pt x="62255" y="703580"/>
                  <a:pt x="-1966" y="633095"/>
                  <a:pt x="0" y="563880"/>
                </a:cubicBezTo>
                <a:lnTo>
                  <a:pt x="0" y="64135"/>
                </a:lnTo>
                <a:lnTo>
                  <a:pt x="2908300" y="361315"/>
                </a:lnTo>
                <a:lnTo>
                  <a:pt x="2908300" y="0"/>
                </a:lnTo>
                <a:close/>
              </a:path>
            </a:pathLst>
          </a:custGeom>
          <a:solidFill>
            <a:srgbClr val="A1C25E"/>
          </a:solidFill>
          <a:ln/>
        </p:spPr>
      </p:sp>
      <p:sp>
        <p:nvSpPr>
          <p:cNvPr id="18" name="Shape 16"/>
          <p:cNvSpPr/>
          <p:nvPr/>
        </p:nvSpPr>
        <p:spPr>
          <a:xfrm flipV="1">
            <a:off x="8969375" y="5593080"/>
            <a:ext cx="2908300" cy="483870"/>
          </a:xfrm>
          <a:custGeom>
            <a:avLst/>
            <a:gdLst/>
            <a:ahLst/>
            <a:cxnLst/>
            <a:rect l="l" t="t" r="r" b="b"/>
            <a:pathLst>
              <a:path w="2908300" h="483870">
                <a:moveTo>
                  <a:pt x="0" y="137160"/>
                </a:moveTo>
                <a:cubicBezTo>
                  <a:pt x="-2621" y="60325"/>
                  <a:pt x="70119" y="-1905"/>
                  <a:pt x="141549" y="0"/>
                </a:cubicBezTo>
                <a:lnTo>
                  <a:pt x="2767407" y="0"/>
                </a:lnTo>
                <a:cubicBezTo>
                  <a:pt x="2841458" y="-2540"/>
                  <a:pt x="2903713" y="60960"/>
                  <a:pt x="2908300" y="122555"/>
                </a:cubicBezTo>
                <a:lnTo>
                  <a:pt x="2908300" y="483870"/>
                </a:lnTo>
                <a:lnTo>
                  <a:pt x="0" y="186690"/>
                </a:lnTo>
                <a:lnTo>
                  <a:pt x="0" y="137160"/>
                </a:lnTo>
                <a:close/>
              </a:path>
            </a:pathLst>
          </a:custGeom>
          <a:solidFill>
            <a:srgbClr val="A1C25E"/>
          </a:solidFill>
          <a:ln/>
        </p:spPr>
      </p:sp>
      <p:sp>
        <p:nvSpPr>
          <p:cNvPr id="19" name="Text 17"/>
          <p:cNvSpPr/>
          <p:nvPr/>
        </p:nvSpPr>
        <p:spPr>
          <a:xfrm>
            <a:off x="160645" y="2097405"/>
            <a:ext cx="2811790" cy="369332"/>
          </a:xfrm>
          <a:prstGeom prst="rect">
            <a:avLst/>
          </a:prstGeom>
          <a:noFill/>
          <a:ln/>
        </p:spPr>
        <p:txBody>
          <a:bodyPr wrap="square" lIns="91440" tIns="45720" rIns="91440" bIns="45720" rtlCol="0" anchor="t">
            <a:spAutoFit/>
          </a:bodyPr>
          <a:lstStyle/>
          <a:p>
            <a:pPr algn="ctr">
              <a:lnSpc>
                <a:spcPct val="100000"/>
              </a:lnSpc>
            </a:pPr>
            <a:r>
              <a:rPr lang="en-US" b="1" dirty="0">
                <a:solidFill>
                  <a:srgbClr val="000000"/>
                </a:solidFill>
                <a:latin typeface="MiSans" pitchFamily="34" charset="0"/>
                <a:ea typeface="MiSans" pitchFamily="34" charset="-122"/>
                <a:cs typeface="B Titr" panose="00000700000000000000" pitchFamily="2" charset="-78"/>
              </a:rPr>
              <a:t>ویروس پاپیلومای انسانی </a:t>
            </a:r>
            <a:r>
              <a:rPr lang="en-US" sz="1800" b="1" dirty="0">
                <a:solidFill>
                  <a:srgbClr val="000000"/>
                </a:solidFill>
                <a:latin typeface="MiSans" pitchFamily="34" charset="0"/>
                <a:ea typeface="MiSans" pitchFamily="34" charset="-122"/>
                <a:cs typeface="MiSans" pitchFamily="34" charset="-120"/>
              </a:rPr>
              <a:t>HPV</a:t>
            </a:r>
            <a:endParaRPr lang="en-US" sz="1600" dirty="0"/>
          </a:p>
        </p:txBody>
      </p:sp>
      <p:sp>
        <p:nvSpPr>
          <p:cNvPr id="20" name="Text 18"/>
          <p:cNvSpPr/>
          <p:nvPr/>
        </p:nvSpPr>
        <p:spPr>
          <a:xfrm>
            <a:off x="348605" y="2506414"/>
            <a:ext cx="2694940" cy="3046988"/>
          </a:xfrm>
          <a:prstGeom prst="rect">
            <a:avLst/>
          </a:prstGeom>
          <a:noFill/>
          <a:ln/>
        </p:spPr>
        <p:txBody>
          <a:bodyPr wrap="square" lIns="91440" tIns="45720" rIns="91440" bIns="45720" rtlCol="0" anchor="t">
            <a:spAutoFit/>
          </a:bodyPr>
          <a:lstStyle/>
          <a:p>
            <a:pPr algn="r" rtl="1">
              <a:lnSpc>
                <a:spcPct val="120000"/>
              </a:lnSpc>
            </a:pPr>
            <a:r>
              <a:rPr lang="en-US" sz="1400" dirty="0">
                <a:solidFill>
                  <a:srgbClr val="000000"/>
                </a:solidFill>
                <a:latin typeface="MiSans" pitchFamily="34" charset="0"/>
                <a:ea typeface="MiSans" pitchFamily="34" charset="-122"/>
                <a:cs typeface="MiSans" pitchFamily="34" charset="-120"/>
              </a:rPr>
              <a:t>HPV </a:t>
            </a:r>
            <a:r>
              <a:rPr lang="en-US" sz="1600" dirty="0">
                <a:solidFill>
                  <a:srgbClr val="000000"/>
                </a:solidFill>
                <a:latin typeface="MiSans" pitchFamily="34" charset="0"/>
                <a:ea typeface="MiSans" pitchFamily="34" charset="-122"/>
                <a:cs typeface="B Nazanin" panose="00000400000000000000" pitchFamily="2" charset="-78"/>
              </a:rPr>
              <a:t>شایع‌ترین عفونت جنسی است و عامل اصلی سرطان دهانه رحم و سرطان‌های سر و گردن. واکسیناسیون قبل از اولین رابطه جنسی، یعنی قبل از قرار گرفتن در معرض ویروس، محافظت ایمنی قوی و طولانی‌مدت ایجاد می‌کند. غربالگری منظم با تست پاپ اسمیر از ۳۰ سالگی و HPV تست برای شناسایی زودهنگام ضایعات پیش‌سرطانی ضروری است</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21" name="Text 19"/>
          <p:cNvSpPr/>
          <p:nvPr/>
        </p:nvSpPr>
        <p:spPr>
          <a:xfrm>
            <a:off x="3198495" y="2097405"/>
            <a:ext cx="2658110" cy="369332"/>
          </a:xfrm>
          <a:prstGeom prst="rect">
            <a:avLst/>
          </a:prstGeom>
          <a:noFill/>
          <a:ln/>
        </p:spPr>
        <p:txBody>
          <a:bodyPr wrap="square" lIns="91440" tIns="45720" rIns="91440" bIns="45720" rtlCol="0" anchor="t">
            <a:spAutoFit/>
          </a:bodyPr>
          <a:lstStyle/>
          <a:p>
            <a:pPr algn="ctr">
              <a:lnSpc>
                <a:spcPct val="100000"/>
              </a:lnSpc>
            </a:pPr>
            <a:r>
              <a:rPr lang="en-US" sz="1800" b="1" dirty="0">
                <a:solidFill>
                  <a:srgbClr val="000000"/>
                </a:solidFill>
                <a:latin typeface="MiSans" pitchFamily="34" charset="0"/>
                <a:ea typeface="MiSans" pitchFamily="34" charset="-122"/>
                <a:cs typeface="B Titr" panose="00000700000000000000" pitchFamily="2" charset="-78"/>
              </a:rPr>
              <a:t>هلیکوباکتر پیلوری</a:t>
            </a:r>
            <a:endParaRPr lang="en-US" sz="1600" dirty="0">
              <a:cs typeface="B Titr" panose="00000700000000000000" pitchFamily="2" charset="-78"/>
            </a:endParaRPr>
          </a:p>
        </p:txBody>
      </p:sp>
      <p:sp>
        <p:nvSpPr>
          <p:cNvPr id="22" name="Text 20"/>
          <p:cNvSpPr/>
          <p:nvPr/>
        </p:nvSpPr>
        <p:spPr>
          <a:xfrm>
            <a:off x="3102630" y="2367527"/>
            <a:ext cx="2694940" cy="3046988"/>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این باکتری علت اصلی زخم معده و التهاب مزمن است و می‌تواند به سرطان معده منجر شود. میزان آلودگی در ایران بالاست و حتی کودکان نیز مبتلا می‌شوند. انتقال از طریق دهان به دهان، مدفوع دهانی و غذا یا آب آلوده صورت می‌گیرد. بهبود وضعیت بهداشتی و اقتصادی با کاهش عفونت همراه بوده است. درمان عفونت می‌تواند از بروز نوع خاصی از سرطان معده جلوگیری کند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23" name="Text 21"/>
          <p:cNvSpPr/>
          <p:nvPr/>
        </p:nvSpPr>
        <p:spPr>
          <a:xfrm>
            <a:off x="6188075" y="2097405"/>
            <a:ext cx="2658110" cy="369332"/>
          </a:xfrm>
          <a:prstGeom prst="rect">
            <a:avLst/>
          </a:prstGeom>
          <a:noFill/>
          <a:ln/>
        </p:spPr>
        <p:txBody>
          <a:bodyPr wrap="square" lIns="91440" tIns="45720" rIns="91440" bIns="45720" rtlCol="0" anchor="t">
            <a:spAutoFit/>
          </a:bodyPr>
          <a:lstStyle/>
          <a:p>
            <a:pPr algn="ctr">
              <a:lnSpc>
                <a:spcPct val="100000"/>
              </a:lnSpc>
            </a:pPr>
            <a:r>
              <a:rPr lang="en-US" b="1" dirty="0">
                <a:solidFill>
                  <a:srgbClr val="000000"/>
                </a:solidFill>
                <a:latin typeface="MiSans" pitchFamily="34" charset="0"/>
                <a:ea typeface="MiSans" pitchFamily="34" charset="-122"/>
                <a:cs typeface="B Titr" panose="00000700000000000000" pitchFamily="2" charset="-78"/>
              </a:rPr>
              <a:t>هپاتیت B و </a:t>
            </a:r>
            <a:r>
              <a:rPr lang="en-US" sz="1800" b="1" dirty="0">
                <a:solidFill>
                  <a:srgbClr val="000000"/>
                </a:solidFill>
                <a:latin typeface="MiSans" pitchFamily="34" charset="0"/>
                <a:ea typeface="MiSans" pitchFamily="34" charset="-122"/>
                <a:cs typeface="MiSans" pitchFamily="34" charset="-120"/>
              </a:rPr>
              <a:t>C</a:t>
            </a:r>
            <a:endParaRPr lang="en-US" sz="1600" dirty="0"/>
          </a:p>
        </p:txBody>
      </p:sp>
      <p:sp>
        <p:nvSpPr>
          <p:cNvPr id="24" name="Text 22"/>
          <p:cNvSpPr/>
          <p:nvPr/>
        </p:nvSpPr>
        <p:spPr>
          <a:xfrm>
            <a:off x="6151245" y="2383977"/>
            <a:ext cx="2694940" cy="3046988"/>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این ویروس‌ها از علل اصلی سرطان کبد در جهان هستند. از طریق تماس با خون، و فعالیت جنسی منتقل می‌شوند. واکسیناسیون هپاتیت B از ابتلا و در نتیجه سرطان کبد پیشگیری می‌کند. بانک‌های خون تمام خون‌های اهدایی را از نظر هپاتیت آزمایش می‌کنند. رعایت بهداشت فردی در تماس‌های جنسی و عدم استفاده از سرنگ‌های آلوده از راه‌های پیشگیری است</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25" name="Text 23"/>
          <p:cNvSpPr/>
          <p:nvPr/>
        </p:nvSpPr>
        <p:spPr>
          <a:xfrm>
            <a:off x="9114790" y="2097405"/>
            <a:ext cx="2658110" cy="369332"/>
          </a:xfrm>
          <a:prstGeom prst="rect">
            <a:avLst/>
          </a:prstGeom>
          <a:noFill/>
          <a:ln/>
        </p:spPr>
        <p:txBody>
          <a:bodyPr wrap="square" lIns="91440" tIns="45720" rIns="91440" bIns="45720" rtlCol="0" anchor="t">
            <a:spAutoFit/>
          </a:bodyPr>
          <a:lstStyle/>
          <a:p>
            <a:pPr algn="ctr"/>
            <a:r>
              <a:rPr lang="en-US" b="1" dirty="0">
                <a:solidFill>
                  <a:srgbClr val="000000"/>
                </a:solidFill>
                <a:latin typeface="MiSans" pitchFamily="34" charset="0"/>
                <a:ea typeface="MiSans" pitchFamily="34" charset="-122"/>
                <a:cs typeface="B Titr" panose="00000700000000000000" pitchFamily="2" charset="-78"/>
              </a:rPr>
              <a:t>آفلاتوکسین و سایر عوامل</a:t>
            </a:r>
          </a:p>
        </p:txBody>
      </p:sp>
      <p:sp>
        <p:nvSpPr>
          <p:cNvPr id="26" name="Text 24"/>
          <p:cNvSpPr/>
          <p:nvPr/>
        </p:nvSpPr>
        <p:spPr>
          <a:xfrm>
            <a:off x="9011265" y="2383977"/>
            <a:ext cx="2694940" cy="3025444"/>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آفلاتوکسین سم ناشی از قارچ است که روی حبوبات، آجیل و نان نگهداری‌شده نامناسب رشد می‌کند. مصرف گوشت قرمز یا محصولات لبنی حاصل از دام‌هایی که غذای آلوده خورده‌اند، انسان را در معرض خطر قرار می‌دهد. </a:t>
            </a:r>
          </a:p>
          <a:p>
            <a:pPr algn="r" rtl="1">
              <a:lnSpc>
                <a:spcPct val="120000"/>
              </a:lnSpc>
            </a:pPr>
            <a:endParaRPr lang="en-US" sz="1600" dirty="0">
              <a:solidFill>
                <a:srgbClr val="000000"/>
              </a:solidFill>
              <a:latin typeface="MiSans" pitchFamily="34" charset="0"/>
              <a:ea typeface="MiSans" pitchFamily="34" charset="-122"/>
              <a:cs typeface="B Nazanin" panose="00000400000000000000" pitchFamily="2" charset="-78"/>
            </a:endParaRPr>
          </a:p>
          <a:p>
            <a:pPr algn="r" rtl="1">
              <a:lnSpc>
                <a:spcPct val="120000"/>
              </a:lnSpc>
            </a:pPr>
            <a:endParaRPr lang="en-US" sz="1600" dirty="0">
              <a:solidFill>
                <a:srgbClr val="000000"/>
              </a:solidFill>
              <a:latin typeface="MiSans" pitchFamily="34" charset="0"/>
              <a:ea typeface="MiSans" pitchFamily="34" charset="-122"/>
              <a:cs typeface="B Nazanin" panose="00000400000000000000" pitchFamily="2" charset="-78"/>
            </a:endParaRPr>
          </a:p>
          <a:p>
            <a:pPr algn="r" rtl="1">
              <a:lnSpc>
                <a:spcPct val="120000"/>
              </a:lnSpc>
            </a:pPr>
            <a:endParaRPr lang="en-US" sz="1600" dirty="0">
              <a:solidFill>
                <a:srgbClr val="000000"/>
              </a:solidFill>
              <a:latin typeface="MiSans" pitchFamily="34" charset="0"/>
              <a:ea typeface="MiSans" pitchFamily="34" charset="-122"/>
              <a:cs typeface="B Nazanin" panose="00000400000000000000" pitchFamily="2" charset="-78"/>
            </a:endParaRPr>
          </a:p>
          <a:p>
            <a:pPr>
              <a:lnSpc>
                <a:spcPct val="120000"/>
              </a:lnSpc>
            </a:pPr>
            <a:endParaRPr lang="en-US" sz="1600" dirty="0">
              <a:solidFill>
                <a:srgbClr val="000000"/>
              </a:solidFill>
              <a:latin typeface="MiSans" pitchFamily="34" charset="0"/>
              <a:ea typeface="MiSans" pitchFamily="34" charset="-122"/>
              <a:cs typeface="B Nazanin" panose="00000400000000000000" pitchFamily="2" charset="-78"/>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2-d2nf8a18bjvh7rlj09n0.png"/>
          <p:cNvPicPr>
            <a:picLocks noChangeAspect="1"/>
          </p:cNvPicPr>
          <p:nvPr/>
        </p:nvPicPr>
        <p:blipFill>
          <a:blip r:embed="rId3"/>
          <a:srcRect l="5" r="5"/>
          <a:stretch/>
        </p:blipFill>
        <p:spPr>
          <a:xfrm>
            <a:off x="0" y="0"/>
            <a:ext cx="12202795" cy="6851015"/>
          </a:xfrm>
          <a:prstGeom prst="rect">
            <a:avLst/>
          </a:prstGeom>
        </p:spPr>
      </p:pic>
      <p:sp>
        <p:nvSpPr>
          <p:cNvPr id="3" name="Text 0"/>
          <p:cNvSpPr/>
          <p:nvPr/>
        </p:nvSpPr>
        <p:spPr>
          <a:xfrm>
            <a:off x="284163" y="2536825"/>
            <a:ext cx="2642870"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
        <p:nvSpPr>
          <p:cNvPr id="4" name="Text 1"/>
          <p:cNvSpPr/>
          <p:nvPr/>
        </p:nvSpPr>
        <p:spPr>
          <a:xfrm>
            <a:off x="3789998" y="3014345"/>
            <a:ext cx="8116570" cy="923330"/>
          </a:xfrm>
          <a:prstGeom prst="rect">
            <a:avLst/>
          </a:prstGeom>
          <a:noFill/>
          <a:ln/>
        </p:spPr>
        <p:txBody>
          <a:bodyPr wrap="square" lIns="91440" tIns="45720" rIns="91440" bIns="45720" rtlCol="0" anchor="t">
            <a:spAutoFit/>
          </a:bodyPr>
          <a:lstStyle/>
          <a:p>
            <a:pPr algn="ctr">
              <a:lnSpc>
                <a:spcPct val="100000"/>
              </a:lnSpc>
            </a:pPr>
            <a:r>
              <a:rPr lang="fa-IR" sz="4400" b="1" dirty="0" smtClean="0">
                <a:solidFill>
                  <a:srgbClr val="FFFFFF"/>
                </a:solidFill>
                <a:latin typeface="MiSans" pitchFamily="34" charset="0"/>
                <a:ea typeface="MiSans" pitchFamily="34" charset="-122"/>
                <a:cs typeface="B Titr" panose="00000700000000000000" pitchFamily="2" charset="-78"/>
              </a:rPr>
              <a:t>              </a:t>
            </a:r>
            <a:r>
              <a:rPr lang="fa-IR" sz="5400" b="1" dirty="0" smtClean="0">
                <a:solidFill>
                  <a:srgbClr val="FFFFFF"/>
                </a:solidFill>
                <a:latin typeface="MiSans" pitchFamily="34" charset="0"/>
                <a:ea typeface="MiSans" pitchFamily="34" charset="-122"/>
                <a:cs typeface="B Titr" panose="00000700000000000000" pitchFamily="2" charset="-78"/>
              </a:rPr>
              <a:t>5</a:t>
            </a:r>
            <a:r>
              <a:rPr lang="fa-IR" sz="4400" b="1" dirty="0" smtClean="0">
                <a:solidFill>
                  <a:srgbClr val="FFFFFF"/>
                </a:solidFill>
                <a:latin typeface="MiSans" pitchFamily="34" charset="0"/>
                <a:ea typeface="MiSans" pitchFamily="34" charset="-122"/>
                <a:cs typeface="B Titr" panose="00000700000000000000" pitchFamily="2" charset="-78"/>
              </a:rPr>
              <a:t>           </a:t>
            </a:r>
            <a:r>
              <a:rPr lang="en-US" sz="4400" b="1" dirty="0" err="1" smtClean="0">
                <a:solidFill>
                  <a:srgbClr val="FFFFFF"/>
                </a:solidFill>
                <a:latin typeface="MiSans" pitchFamily="34" charset="0"/>
                <a:ea typeface="MiSans" pitchFamily="34" charset="-122"/>
                <a:cs typeface="B Titr" panose="00000700000000000000" pitchFamily="2" charset="-78"/>
              </a:rPr>
              <a:t>سرطان‌های</a:t>
            </a:r>
            <a:r>
              <a:rPr lang="en-US" sz="4400" b="1" dirty="0" smtClean="0">
                <a:solidFill>
                  <a:srgbClr val="FFFFFF"/>
                </a:solidFill>
                <a:latin typeface="MiSans" pitchFamily="34" charset="0"/>
                <a:ea typeface="MiSans" pitchFamily="34" charset="-122"/>
                <a:cs typeface="B Titr" panose="00000700000000000000" pitchFamily="2" charset="-78"/>
              </a:rPr>
              <a:t> </a:t>
            </a:r>
            <a:r>
              <a:rPr lang="en-US" sz="4400" b="1" dirty="0">
                <a:solidFill>
                  <a:srgbClr val="FFFFFF"/>
                </a:solidFill>
                <a:latin typeface="MiSans" pitchFamily="34" charset="0"/>
                <a:ea typeface="MiSans" pitchFamily="34" charset="-122"/>
                <a:cs typeface="B Titr" panose="00000700000000000000" pitchFamily="2" charset="-78"/>
              </a:rPr>
              <a:t>شایع</a:t>
            </a:r>
            <a:endParaRPr lang="en-US" sz="1600" dirty="0">
              <a:cs typeface="B Titr" panose="00000700000000000000" pitchFamily="2" charset="-78"/>
            </a:endParaRPr>
          </a:p>
        </p:txBody>
      </p:sp>
      <p:sp>
        <p:nvSpPr>
          <p:cNvPr id="5" name="Shape 2"/>
          <p:cNvSpPr/>
          <p:nvPr/>
        </p:nvSpPr>
        <p:spPr>
          <a:xfrm>
            <a:off x="8709285" y="2781300"/>
            <a:ext cx="71755" cy="1372235"/>
          </a:xfrm>
          <a:prstGeom prst="roundRect">
            <a:avLst>
              <a:gd name="adj" fmla="val 50000"/>
            </a:avLst>
          </a:prstGeom>
          <a:solidFill>
            <a:srgbClr val="FFFFFF"/>
          </a:solidFill>
          <a:ln/>
        </p:spPr>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635" y="-1905"/>
            <a:ext cx="4740275" cy="6859905"/>
          </a:xfrm>
          <a:prstGeom prst="rect">
            <a:avLst/>
          </a:prstGeom>
          <a:gradFill flip="none" rotWithShape="1">
            <a:gsLst>
              <a:gs pos="0">
                <a:srgbClr val="9FC35D"/>
              </a:gs>
              <a:gs pos="41000">
                <a:srgbClr val="9FC35D"/>
              </a:gs>
              <a:gs pos="100000">
                <a:srgbClr val="C5DB9E"/>
              </a:gs>
            </a:gsLst>
            <a:lin ang="13500000" scaled="1"/>
          </a:gradFill>
          <a:ln/>
        </p:spPr>
      </p:sp>
      <p:sp>
        <p:nvSpPr>
          <p:cNvPr id="3" name="Shape 1"/>
          <p:cNvSpPr/>
          <p:nvPr/>
        </p:nvSpPr>
        <p:spPr>
          <a:xfrm>
            <a:off x="307017" y="871504"/>
            <a:ext cx="4108450" cy="5581848"/>
          </a:xfrm>
          <a:prstGeom prst="roundRect">
            <a:avLst>
              <a:gd name="adj" fmla="val 6321"/>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4" name="Text 2"/>
          <p:cNvSpPr/>
          <p:nvPr/>
        </p:nvSpPr>
        <p:spPr>
          <a:xfrm>
            <a:off x="-634" y="319405"/>
            <a:ext cx="4542790" cy="523220"/>
          </a:xfrm>
          <a:prstGeom prst="rect">
            <a:avLst/>
          </a:prstGeom>
          <a:noFill/>
          <a:ln/>
        </p:spPr>
        <p:txBody>
          <a:bodyPr wrap="square" lIns="91440" tIns="45720" rIns="91440" bIns="45720" rtlCol="0" anchor="t">
            <a:spAutoFit/>
          </a:bodyPr>
          <a:lstStyle/>
          <a:p>
            <a:pPr>
              <a:lnSpc>
                <a:spcPct val="100000"/>
              </a:lnSpc>
            </a:pPr>
            <a:r>
              <a:rPr lang="en-US" sz="2800" b="1" dirty="0">
                <a:solidFill>
                  <a:srgbClr val="FFFFFF"/>
                </a:solidFill>
                <a:latin typeface="MiSans" pitchFamily="34" charset="0"/>
                <a:ea typeface="MiSans" pitchFamily="34" charset="-122"/>
                <a:cs typeface="B Titr" panose="00000700000000000000" pitchFamily="2" charset="-78"/>
              </a:rPr>
              <a:t>شناسایی و پیشگیری سرطان پوست</a:t>
            </a:r>
            <a:endParaRPr lang="en-US" sz="1600" dirty="0">
              <a:cs typeface="B Titr" panose="00000700000000000000" pitchFamily="2" charset="-78"/>
            </a:endParaRPr>
          </a:p>
        </p:txBody>
      </p:sp>
      <p:sp>
        <p:nvSpPr>
          <p:cNvPr id="5" name="Shape 3"/>
          <p:cNvSpPr/>
          <p:nvPr/>
        </p:nvSpPr>
        <p:spPr>
          <a:xfrm>
            <a:off x="424498" y="1523540"/>
            <a:ext cx="3692525" cy="0"/>
          </a:xfrm>
          <a:prstGeom prst="line">
            <a:avLst/>
          </a:prstGeom>
          <a:noFill/>
          <a:ln w="31750">
            <a:solidFill>
              <a:srgbClr val="BCBE2B"/>
            </a:solidFill>
            <a:prstDash val="solid"/>
            <a:headEnd type="none"/>
            <a:tailEnd type="none"/>
          </a:ln>
        </p:spPr>
      </p:sp>
      <p:sp>
        <p:nvSpPr>
          <p:cNvPr id="6" name="Shape 4"/>
          <p:cNvSpPr/>
          <p:nvPr/>
        </p:nvSpPr>
        <p:spPr>
          <a:xfrm>
            <a:off x="444817" y="1441497"/>
            <a:ext cx="3692525" cy="0"/>
          </a:xfrm>
          <a:prstGeom prst="line">
            <a:avLst/>
          </a:prstGeom>
          <a:noFill/>
          <a:ln w="12700">
            <a:solidFill>
              <a:srgbClr val="BCBE2B"/>
            </a:solidFill>
            <a:prstDash val="solid"/>
            <a:headEnd type="none"/>
            <a:tailEnd type="none"/>
          </a:ln>
        </p:spPr>
      </p:sp>
      <p:sp>
        <p:nvSpPr>
          <p:cNvPr id="7" name="Shape 5"/>
          <p:cNvSpPr/>
          <p:nvPr/>
        </p:nvSpPr>
        <p:spPr>
          <a:xfrm>
            <a:off x="5074197" y="375756"/>
            <a:ext cx="6847840" cy="2774128"/>
          </a:xfrm>
          <a:prstGeom prst="roundRect">
            <a:avLst>
              <a:gd name="adj" fmla="val 6321"/>
            </a:avLst>
          </a:prstGeom>
          <a:solidFill>
            <a:srgbClr val="FFFFFF"/>
          </a:solidFill>
          <a:ln w="28575">
            <a:solidFill>
              <a:srgbClr val="9FC35D"/>
            </a:solidFill>
            <a:prstDash val="solid"/>
          </a:ln>
        </p:spPr>
      </p:sp>
      <p:sp>
        <p:nvSpPr>
          <p:cNvPr id="9" name="Shape 7"/>
          <p:cNvSpPr/>
          <p:nvPr/>
        </p:nvSpPr>
        <p:spPr>
          <a:xfrm>
            <a:off x="5074197" y="3869511"/>
            <a:ext cx="6847840" cy="1905635"/>
          </a:xfrm>
          <a:prstGeom prst="roundRect">
            <a:avLst>
              <a:gd name="adj" fmla="val 6321"/>
            </a:avLst>
          </a:prstGeom>
          <a:solidFill>
            <a:srgbClr val="FFFFFF"/>
          </a:solidFill>
          <a:ln w="28575">
            <a:solidFill>
              <a:srgbClr val="9FC35D"/>
            </a:solidFill>
            <a:prstDash val="solid"/>
          </a:ln>
        </p:spPr>
      </p:sp>
      <p:sp>
        <p:nvSpPr>
          <p:cNvPr id="11" name="Text 9"/>
          <p:cNvSpPr/>
          <p:nvPr/>
        </p:nvSpPr>
        <p:spPr>
          <a:xfrm>
            <a:off x="236855" y="931524"/>
            <a:ext cx="4108450" cy="523220"/>
          </a:xfrm>
          <a:prstGeom prst="rect">
            <a:avLst/>
          </a:prstGeom>
          <a:noFill/>
          <a:ln/>
        </p:spPr>
        <p:txBody>
          <a:bodyPr wrap="square" lIns="91440" tIns="45720" rIns="91440" bIns="45720" rtlCol="0" anchor="t">
            <a:spAutoFit/>
          </a:bodyPr>
          <a:lstStyle/>
          <a:p>
            <a:pPr algn="ctr">
              <a:lnSpc>
                <a:spcPct val="100000"/>
              </a:lnSpc>
            </a:pPr>
            <a:r>
              <a:rPr lang="en-US" sz="2800" b="1" dirty="0">
                <a:solidFill>
                  <a:srgbClr val="000000"/>
                </a:solidFill>
                <a:latin typeface="MiSans" pitchFamily="34" charset="0"/>
                <a:ea typeface="MiSans" pitchFamily="34" charset="-122"/>
                <a:cs typeface="B Nazanin" panose="00000400000000000000" pitchFamily="2" charset="-78"/>
              </a:rPr>
              <a:t>انواع </a:t>
            </a:r>
            <a:r>
              <a:rPr lang="en-US" sz="2800" b="1" dirty="0">
                <a:solidFill>
                  <a:srgbClr val="FF0000"/>
                </a:solidFill>
                <a:latin typeface="MiSans" pitchFamily="34" charset="0"/>
                <a:ea typeface="MiSans" pitchFamily="34" charset="-122"/>
                <a:cs typeface="B Nazanin" panose="00000400000000000000" pitchFamily="2" charset="-78"/>
              </a:rPr>
              <a:t>سرطان پوست</a:t>
            </a:r>
          </a:p>
        </p:txBody>
      </p:sp>
      <p:sp>
        <p:nvSpPr>
          <p:cNvPr id="12" name="Text 10"/>
          <p:cNvSpPr/>
          <p:nvPr/>
        </p:nvSpPr>
        <p:spPr>
          <a:xfrm>
            <a:off x="396234" y="1641779"/>
            <a:ext cx="3930015" cy="4524315"/>
          </a:xfrm>
          <a:prstGeom prst="rect">
            <a:avLst/>
          </a:prstGeom>
          <a:noFill/>
          <a:ln/>
        </p:spPr>
        <p:txBody>
          <a:bodyPr wrap="square" lIns="91440" tIns="45720" rIns="91440" bIns="45720" rtlCol="0" anchor="t">
            <a:spAutoFit/>
          </a:bodyPr>
          <a:lstStyle/>
          <a:p>
            <a:pPr algn="r" rtl="1">
              <a:lnSpc>
                <a:spcPct val="150000"/>
              </a:lnSpc>
            </a:pPr>
            <a:r>
              <a:rPr lang="en-US" sz="1600" dirty="0">
                <a:solidFill>
                  <a:srgbClr val="000000"/>
                </a:solidFill>
                <a:latin typeface="MiSans" pitchFamily="34" charset="0"/>
                <a:ea typeface="MiSans" pitchFamily="34" charset="-122"/>
                <a:cs typeface="B Nazanin" panose="00000400000000000000" pitchFamily="2" charset="-78"/>
              </a:rPr>
              <a:t>سرطان سلول پایه‌ای BCC شایع‌ترین نوع است و معمولاً به صورت برجستگی قرمز با حاشیه مرواریدی ظاهر می‌شود. </a:t>
            </a:r>
            <a:r>
              <a:rPr lang="fa-IR" sz="1600" dirty="0">
                <a:solidFill>
                  <a:srgbClr val="000000"/>
                </a:solidFill>
                <a:latin typeface="MiSans" pitchFamily="34" charset="0"/>
                <a:ea typeface="MiSans" pitchFamily="34" charset="-122"/>
                <a:cs typeface="B Nazanin" panose="00000400000000000000" pitchFamily="2" charset="-78"/>
              </a:rPr>
              <a:t>نواحی که در معرض آفتاب هستند .سر وگردن ،اندام ها – رشد بسیار کند و ممکن است به بافت اطراف اسیب برساند .از دست دادن بینی یا گوش</a:t>
            </a:r>
          </a:p>
          <a:p>
            <a:pPr algn="r" rtl="1">
              <a:lnSpc>
                <a:spcPct val="150000"/>
              </a:lnSpc>
            </a:pPr>
            <a:r>
              <a:rPr lang="en-US" sz="1600" dirty="0" err="1">
                <a:solidFill>
                  <a:srgbClr val="000000"/>
                </a:solidFill>
                <a:latin typeface="MiSans" pitchFamily="34" charset="0"/>
                <a:ea typeface="MiSans" pitchFamily="34" charset="-122"/>
                <a:cs typeface="B Nazanin" panose="00000400000000000000" pitchFamily="2" charset="-78"/>
              </a:rPr>
              <a:t>سرطان</a:t>
            </a:r>
            <a:r>
              <a:rPr lang="en-US" sz="1600" dirty="0">
                <a:solidFill>
                  <a:srgbClr val="000000"/>
                </a:solidFill>
                <a:latin typeface="MiSans" pitchFamily="34" charset="0"/>
                <a:ea typeface="MiSans" pitchFamily="34" charset="-122"/>
                <a:cs typeface="B Nazanin" panose="00000400000000000000" pitchFamily="2" charset="-78"/>
              </a:rPr>
              <a:t> سلول </a:t>
            </a:r>
            <a:r>
              <a:rPr lang="en-US" sz="1600" dirty="0" err="1">
                <a:solidFill>
                  <a:srgbClr val="000000"/>
                </a:solidFill>
                <a:latin typeface="MiSans" pitchFamily="34" charset="0"/>
                <a:ea typeface="MiSans" pitchFamily="34" charset="-122"/>
                <a:cs typeface="B Nazanin" panose="00000400000000000000" pitchFamily="2" charset="-78"/>
              </a:rPr>
              <a:t>سنگفرشی</a:t>
            </a:r>
            <a:r>
              <a:rPr lang="en-US" sz="1600" dirty="0">
                <a:solidFill>
                  <a:srgbClr val="000000"/>
                </a:solidFill>
                <a:latin typeface="MiSans" pitchFamily="34" charset="0"/>
                <a:ea typeface="MiSans" pitchFamily="34" charset="-122"/>
                <a:cs typeface="B Nazanin" panose="00000400000000000000" pitchFamily="2" charset="-78"/>
              </a:rPr>
              <a:t> </a:t>
            </a:r>
            <a:r>
              <a:rPr lang="fa-IR" sz="1600" dirty="0">
                <a:solidFill>
                  <a:srgbClr val="000000"/>
                </a:solidFill>
                <a:latin typeface="MiSans" pitchFamily="34" charset="0"/>
                <a:ea typeface="MiSans" pitchFamily="34" charset="-122"/>
                <a:cs typeface="B Nazanin" panose="00000400000000000000" pitchFamily="2" charset="-78"/>
              </a:rPr>
              <a:t> </a:t>
            </a:r>
            <a:r>
              <a:rPr lang="en-US" sz="1600" dirty="0">
                <a:solidFill>
                  <a:srgbClr val="000000"/>
                </a:solidFill>
                <a:latin typeface="MiSans" pitchFamily="34" charset="0"/>
                <a:ea typeface="MiSans" pitchFamily="34" charset="-122"/>
                <a:cs typeface="B Nazanin" panose="00000400000000000000" pitchFamily="2" charset="-78"/>
              </a:rPr>
              <a:t>SCC </a:t>
            </a:r>
            <a:r>
              <a:rPr lang="fa-IR" sz="1600" dirty="0">
                <a:solidFill>
                  <a:srgbClr val="000000"/>
                </a:solidFill>
                <a:latin typeface="MiSans" pitchFamily="34" charset="0"/>
                <a:ea typeface="MiSans" pitchFamily="34" charset="-122"/>
                <a:cs typeface="B Nazanin" panose="00000400000000000000" pitchFamily="2" charset="-78"/>
              </a:rPr>
              <a:t> دومین نوع شایع سرطان پوست است .</a:t>
            </a:r>
            <a:r>
              <a:rPr lang="en-US" sz="1600" dirty="0" err="1">
                <a:solidFill>
                  <a:srgbClr val="000000"/>
                </a:solidFill>
                <a:latin typeface="MiSans" pitchFamily="34" charset="0"/>
                <a:ea typeface="MiSans" pitchFamily="34" charset="-122"/>
                <a:cs typeface="B Nazanin" panose="00000400000000000000" pitchFamily="2" charset="-78"/>
              </a:rPr>
              <a:t>سریع‌تر</a:t>
            </a:r>
            <a:r>
              <a:rPr lang="en-US" sz="1600" dirty="0">
                <a:solidFill>
                  <a:srgbClr val="000000"/>
                </a:solidFill>
                <a:latin typeface="MiSans" pitchFamily="34" charset="0"/>
                <a:ea typeface="MiSans" pitchFamily="34" charset="-122"/>
                <a:cs typeface="B Nazanin" panose="00000400000000000000" pitchFamily="2" charset="-78"/>
              </a:rPr>
              <a:t> رشد می‌کند و ممکن است به بافت‌های اطراف حمله کند. </a:t>
            </a:r>
            <a:endParaRPr lang="fa-IR" sz="1600" dirty="0">
              <a:solidFill>
                <a:srgbClr val="000000"/>
              </a:solidFill>
              <a:latin typeface="MiSans" pitchFamily="34" charset="0"/>
              <a:ea typeface="MiSans" pitchFamily="34" charset="-122"/>
              <a:cs typeface="B Nazanin" panose="00000400000000000000" pitchFamily="2" charset="-78"/>
            </a:endParaRPr>
          </a:p>
          <a:p>
            <a:pPr algn="r" rtl="1">
              <a:lnSpc>
                <a:spcPct val="150000"/>
              </a:lnSpc>
            </a:pPr>
            <a:r>
              <a:rPr lang="en-US" sz="1600" dirty="0" err="1">
                <a:solidFill>
                  <a:srgbClr val="000000"/>
                </a:solidFill>
                <a:latin typeface="MiSans" pitchFamily="34" charset="0"/>
                <a:ea typeface="MiSans" pitchFamily="34" charset="-122"/>
                <a:cs typeface="B Nazanin" panose="00000400000000000000" pitchFamily="2" charset="-78"/>
              </a:rPr>
              <a:t>ملانوم</a:t>
            </a:r>
            <a:r>
              <a:rPr lang="en-US" sz="1600" dirty="0">
                <a:solidFill>
                  <a:srgbClr val="000000"/>
                </a:solidFill>
                <a:latin typeface="MiSans" pitchFamily="34" charset="0"/>
                <a:ea typeface="MiSans" pitchFamily="34" charset="-122"/>
                <a:cs typeface="B Nazanin" panose="00000400000000000000" pitchFamily="2" charset="-78"/>
              </a:rPr>
              <a:t> بدخیم Malignant Melanoma وخیم‌ترین نوع است، از سلول‌های رنگدانه‌ای تشکیل می‌شود و می‌تواند به سرعت در بدن پخش شود و تقریباً هر عضوی را </a:t>
            </a:r>
            <a:r>
              <a:rPr lang="en-US" sz="1600" dirty="0" err="1">
                <a:solidFill>
                  <a:srgbClr val="000000"/>
                </a:solidFill>
                <a:latin typeface="MiSans" pitchFamily="34" charset="0"/>
                <a:ea typeface="MiSans" pitchFamily="34" charset="-122"/>
                <a:cs typeface="B Nazanin" panose="00000400000000000000" pitchFamily="2" charset="-78"/>
              </a:rPr>
              <a:t>گرفتار</a:t>
            </a:r>
            <a:r>
              <a:rPr lang="en-US" sz="1600" dirty="0">
                <a:solidFill>
                  <a:srgbClr val="000000"/>
                </a:solidFill>
                <a:latin typeface="MiSans" pitchFamily="34" charset="0"/>
                <a:ea typeface="MiSans" pitchFamily="34" charset="-122"/>
                <a:cs typeface="B Nazanin" panose="00000400000000000000" pitchFamily="2" charset="-78"/>
              </a:rPr>
              <a:t> </a:t>
            </a:r>
            <a:r>
              <a:rPr lang="en-US" sz="1600" dirty="0" err="1">
                <a:solidFill>
                  <a:srgbClr val="000000"/>
                </a:solidFill>
                <a:latin typeface="MiSans" pitchFamily="34" charset="0"/>
                <a:ea typeface="MiSans" pitchFamily="34" charset="-122"/>
                <a:cs typeface="B Nazanin" panose="00000400000000000000" pitchFamily="2" charset="-78"/>
              </a:rPr>
              <a:t>نماید</a:t>
            </a:r>
            <a:r>
              <a:rPr lang="en-US" sz="1600" dirty="0">
                <a:solidFill>
                  <a:srgbClr val="000000"/>
                </a:solidFill>
                <a:latin typeface="MiSans" pitchFamily="34" charset="0"/>
                <a:ea typeface="MiSans" pitchFamily="34" charset="-122"/>
                <a:cs typeface="MiSans" pitchFamily="34" charset="-120"/>
              </a:rPr>
              <a:t>.</a:t>
            </a:r>
            <a:endParaRPr lang="en-US" sz="1600" dirty="0"/>
          </a:p>
        </p:txBody>
      </p:sp>
      <p:sp>
        <p:nvSpPr>
          <p:cNvPr id="13" name="Text 11"/>
          <p:cNvSpPr/>
          <p:nvPr/>
        </p:nvSpPr>
        <p:spPr>
          <a:xfrm>
            <a:off x="5635296" y="442515"/>
            <a:ext cx="5935758" cy="400110"/>
          </a:xfrm>
          <a:prstGeom prst="rect">
            <a:avLst/>
          </a:prstGeom>
          <a:noFill/>
          <a:ln/>
        </p:spPr>
        <p:txBody>
          <a:bodyPr wrap="square" lIns="91440" tIns="45720" rIns="91440" bIns="45720" rtlCol="0" anchor="t">
            <a:spAutoFit/>
          </a:bodyPr>
          <a:lstStyle/>
          <a:p>
            <a:pPr algn="ctr" rtl="1">
              <a:lnSpc>
                <a:spcPct val="100000"/>
              </a:lnSpc>
            </a:pPr>
            <a:r>
              <a:rPr lang="en-US" sz="2000" dirty="0">
                <a:solidFill>
                  <a:srgbClr val="FF0000"/>
                </a:solidFill>
                <a:latin typeface="MiSans" pitchFamily="34" charset="0"/>
                <a:ea typeface="MiSans" pitchFamily="34" charset="-122"/>
                <a:cs typeface="B Nazanin" panose="00000400000000000000" pitchFamily="2" charset="-78"/>
              </a:rPr>
              <a:t>معیار ABCDE برای خال‌ها</a:t>
            </a:r>
          </a:p>
        </p:txBody>
      </p:sp>
      <p:sp>
        <p:nvSpPr>
          <p:cNvPr id="14" name="Text 12"/>
          <p:cNvSpPr/>
          <p:nvPr/>
        </p:nvSpPr>
        <p:spPr>
          <a:xfrm>
            <a:off x="5312403" y="970646"/>
            <a:ext cx="6401780" cy="1692771"/>
          </a:xfrm>
          <a:prstGeom prst="rect">
            <a:avLst/>
          </a:prstGeom>
          <a:noFill/>
          <a:ln/>
        </p:spPr>
        <p:txBody>
          <a:bodyPr wrap="square" lIns="91440" tIns="45720" rIns="91440" bIns="45720" rtlCol="0" anchor="t">
            <a:spAutoFit/>
          </a:bodyPr>
          <a:lstStyle/>
          <a:p>
            <a:pPr algn="r" rtl="1">
              <a:lnSpc>
                <a:spcPct val="130000"/>
              </a:lnSpc>
            </a:pPr>
            <a:r>
              <a:rPr lang="fa-IR" sz="1400" dirty="0">
                <a:solidFill>
                  <a:srgbClr val="000000"/>
                </a:solidFill>
                <a:latin typeface="MiSans" pitchFamily="34" charset="0"/>
                <a:ea typeface="MiSans" pitchFamily="34" charset="-122"/>
                <a:cs typeface="MiSans" pitchFamily="34" charset="-120"/>
              </a:rPr>
              <a:t>(</a:t>
            </a:r>
            <a:r>
              <a:rPr lang="en-US" sz="1400" dirty="0">
                <a:solidFill>
                  <a:srgbClr val="000000"/>
                </a:solidFill>
                <a:latin typeface="MiSans" pitchFamily="34" charset="0"/>
                <a:ea typeface="MiSans" pitchFamily="34" charset="-122"/>
                <a:cs typeface="MiSans" pitchFamily="34" charset="-120"/>
              </a:rPr>
              <a:t>Asymmetry=(A </a:t>
            </a:r>
            <a:r>
              <a:rPr lang="en-US" sz="1600" dirty="0">
                <a:solidFill>
                  <a:srgbClr val="000000"/>
                </a:solidFill>
                <a:latin typeface="MiSans" pitchFamily="34" charset="0"/>
                <a:ea typeface="MiSans" pitchFamily="34" charset="-122"/>
                <a:cs typeface="B Nazanin" panose="00000400000000000000" pitchFamily="2" charset="-78"/>
              </a:rPr>
              <a:t>عدم تقارن: نصف خال با نیم دیگر </a:t>
            </a:r>
            <a:r>
              <a:rPr lang="en-US" sz="1600" dirty="0" err="1">
                <a:solidFill>
                  <a:srgbClr val="000000"/>
                </a:solidFill>
                <a:latin typeface="MiSans" pitchFamily="34" charset="0"/>
                <a:ea typeface="MiSans" pitchFamily="34" charset="-122"/>
                <a:cs typeface="B Nazanin" panose="00000400000000000000" pitchFamily="2" charset="-78"/>
              </a:rPr>
              <a:t>مطابقت</a:t>
            </a:r>
            <a:r>
              <a:rPr lang="en-US" sz="1600" dirty="0">
                <a:solidFill>
                  <a:srgbClr val="000000"/>
                </a:solidFill>
                <a:latin typeface="MiSans" pitchFamily="34" charset="0"/>
                <a:ea typeface="MiSans" pitchFamily="34" charset="-122"/>
                <a:cs typeface="B Nazanin" panose="00000400000000000000" pitchFamily="2" charset="-78"/>
              </a:rPr>
              <a:t> </a:t>
            </a:r>
            <a:r>
              <a:rPr lang="en-US" sz="1600" dirty="0" err="1">
                <a:solidFill>
                  <a:srgbClr val="000000"/>
                </a:solidFill>
                <a:latin typeface="MiSans" pitchFamily="34" charset="0"/>
                <a:ea typeface="MiSans" pitchFamily="34" charset="-122"/>
                <a:cs typeface="B Nazanin" panose="00000400000000000000" pitchFamily="2" charset="-78"/>
              </a:rPr>
              <a:t>ندارد</a:t>
            </a:r>
            <a:r>
              <a:rPr lang="fa-IR" sz="1600" dirty="0">
                <a:solidFill>
                  <a:srgbClr val="000000"/>
                </a:solidFill>
                <a:latin typeface="MiSans" pitchFamily="34" charset="0"/>
                <a:ea typeface="MiSans" pitchFamily="34" charset="-122"/>
                <a:cs typeface="B Nazanin" panose="00000400000000000000" pitchFamily="2" charset="-78"/>
              </a:rPr>
              <a:t>  </a:t>
            </a:r>
            <a:r>
              <a:rPr lang="en-US" sz="1600" dirty="0">
                <a:solidFill>
                  <a:srgbClr val="000000"/>
                </a:solidFill>
                <a:latin typeface="MiSans" pitchFamily="34" charset="0"/>
                <a:ea typeface="MiSans" pitchFamily="34" charset="-122"/>
                <a:cs typeface="B Nazanin" panose="00000400000000000000" pitchFamily="2" charset="-78"/>
              </a:rPr>
              <a:t>.border </a:t>
            </a:r>
            <a:r>
              <a:rPr lang="en-US" sz="1600" dirty="0" err="1">
                <a:solidFill>
                  <a:srgbClr val="000000"/>
                </a:solidFill>
                <a:latin typeface="MiSans" pitchFamily="34" charset="0"/>
                <a:ea typeface="MiSans" pitchFamily="34" charset="-122"/>
                <a:cs typeface="B Nazanin" panose="00000400000000000000" pitchFamily="2" charset="-78"/>
              </a:rPr>
              <a:t>irreguiarity</a:t>
            </a:r>
            <a:r>
              <a:rPr lang="en-US" sz="1600" dirty="0">
                <a:solidFill>
                  <a:srgbClr val="000000"/>
                </a:solidFill>
                <a:latin typeface="MiSans" pitchFamily="34" charset="0"/>
                <a:ea typeface="MiSans" pitchFamily="34" charset="-122"/>
                <a:cs typeface="B Nazanin" panose="00000400000000000000" pitchFamily="2" charset="-78"/>
              </a:rPr>
              <a:t>= B مرز نامنظم: حاشیه‌ها ناهموار، نامشخص یا </a:t>
            </a:r>
            <a:r>
              <a:rPr lang="en-US" sz="1600" dirty="0" err="1">
                <a:solidFill>
                  <a:srgbClr val="000000"/>
                </a:solidFill>
                <a:latin typeface="MiSans" pitchFamily="34" charset="0"/>
                <a:ea typeface="MiSans" pitchFamily="34" charset="-122"/>
                <a:cs typeface="B Nazanin" panose="00000400000000000000" pitchFamily="2" charset="-78"/>
              </a:rPr>
              <a:t>محو</a:t>
            </a:r>
            <a:r>
              <a:rPr lang="en-US" sz="1600" dirty="0">
                <a:solidFill>
                  <a:srgbClr val="000000"/>
                </a:solidFill>
                <a:latin typeface="MiSans" pitchFamily="34" charset="0"/>
                <a:ea typeface="MiSans" pitchFamily="34" charset="-122"/>
                <a:cs typeface="B Nazanin" panose="00000400000000000000" pitchFamily="2" charset="-78"/>
              </a:rPr>
              <a:t> </a:t>
            </a:r>
            <a:r>
              <a:rPr lang="en-US" sz="1600" dirty="0" err="1">
                <a:solidFill>
                  <a:srgbClr val="000000"/>
                </a:solidFill>
                <a:latin typeface="MiSans" pitchFamily="34" charset="0"/>
                <a:ea typeface="MiSans" pitchFamily="34" charset="-122"/>
                <a:cs typeface="B Nazanin" panose="00000400000000000000" pitchFamily="2" charset="-78"/>
              </a:rPr>
              <a:t>هستند</a:t>
            </a:r>
            <a:r>
              <a:rPr lang="fa-IR" sz="1600" dirty="0">
                <a:solidFill>
                  <a:srgbClr val="000000"/>
                </a:solidFill>
                <a:latin typeface="MiSans" pitchFamily="34" charset="0"/>
                <a:ea typeface="MiSans" pitchFamily="34" charset="-122"/>
                <a:cs typeface="B Nazanin" panose="00000400000000000000" pitchFamily="2" charset="-78"/>
              </a:rPr>
              <a:t>    </a:t>
            </a:r>
            <a:r>
              <a:rPr lang="en-US" sz="1600" dirty="0">
                <a:solidFill>
                  <a:srgbClr val="000000"/>
                </a:solidFill>
                <a:latin typeface="MiSans" pitchFamily="34" charset="0"/>
                <a:ea typeface="MiSans" pitchFamily="34" charset="-122"/>
                <a:cs typeface="B Nazanin" panose="00000400000000000000" pitchFamily="2" charset="-78"/>
              </a:rPr>
              <a:t>.</a:t>
            </a:r>
            <a:r>
              <a:rPr lang="en-US" sz="1600" dirty="0" err="1">
                <a:solidFill>
                  <a:srgbClr val="000000"/>
                </a:solidFill>
                <a:latin typeface="MiSans" pitchFamily="34" charset="0"/>
                <a:ea typeface="MiSans" pitchFamily="34" charset="-122"/>
                <a:cs typeface="B Nazanin" panose="00000400000000000000" pitchFamily="2" charset="-78"/>
              </a:rPr>
              <a:t>coior</a:t>
            </a:r>
            <a:r>
              <a:rPr lang="en-US" sz="1600" dirty="0">
                <a:solidFill>
                  <a:srgbClr val="000000"/>
                </a:solidFill>
                <a:latin typeface="MiSans" pitchFamily="34" charset="0"/>
                <a:ea typeface="MiSans" pitchFamily="34" charset="-122"/>
                <a:cs typeface="B Nazanin" panose="00000400000000000000" pitchFamily="2" charset="-78"/>
              </a:rPr>
              <a:t> =C رنگ متنوع: تیره شدن، چند رنگی شدن یا ظهور رنگ‌های آبی و </a:t>
            </a:r>
            <a:r>
              <a:rPr lang="en-US" sz="1600" dirty="0" err="1">
                <a:solidFill>
                  <a:srgbClr val="000000"/>
                </a:solidFill>
                <a:latin typeface="MiSans" pitchFamily="34" charset="0"/>
                <a:ea typeface="MiSans" pitchFamily="34" charset="-122"/>
                <a:cs typeface="B Nazanin" panose="00000400000000000000" pitchFamily="2" charset="-78"/>
              </a:rPr>
              <a:t>قرمز</a:t>
            </a:r>
            <a:r>
              <a:rPr lang="fa-IR" sz="1600" dirty="0">
                <a:solidFill>
                  <a:srgbClr val="000000"/>
                </a:solidFill>
                <a:latin typeface="MiSans" pitchFamily="34" charset="0"/>
                <a:ea typeface="MiSans" pitchFamily="34" charset="-122"/>
                <a:cs typeface="B Nazanin" panose="00000400000000000000" pitchFamily="2" charset="-78"/>
              </a:rPr>
              <a:t>       </a:t>
            </a:r>
            <a:r>
              <a:rPr lang="en-US" sz="1600" dirty="0">
                <a:solidFill>
                  <a:srgbClr val="000000"/>
                </a:solidFill>
                <a:latin typeface="MiSans" pitchFamily="34" charset="0"/>
                <a:ea typeface="MiSans" pitchFamily="34" charset="-122"/>
                <a:cs typeface="B Nazanin" panose="00000400000000000000" pitchFamily="2" charset="-78"/>
              </a:rPr>
              <a:t>= D </a:t>
            </a:r>
            <a:r>
              <a:rPr lang="fa-IR" sz="1600" dirty="0">
                <a:solidFill>
                  <a:srgbClr val="000000"/>
                </a:solidFill>
                <a:latin typeface="MiSans" pitchFamily="34" charset="0"/>
                <a:ea typeface="MiSans" pitchFamily="34" charset="-122"/>
                <a:cs typeface="B Nazanin" panose="00000400000000000000" pitchFamily="2" charset="-78"/>
              </a:rPr>
              <a:t>اندازه </a:t>
            </a:r>
            <a:r>
              <a:rPr lang="en-US" sz="1600" dirty="0">
                <a:solidFill>
                  <a:srgbClr val="000000"/>
                </a:solidFill>
                <a:latin typeface="MiSans" pitchFamily="34" charset="0"/>
                <a:ea typeface="MiSans" pitchFamily="34" charset="-122"/>
                <a:cs typeface="B Nazanin" panose="00000400000000000000" pitchFamily="2" charset="-78"/>
              </a:rPr>
              <a:t>diameter</a:t>
            </a:r>
            <a:r>
              <a:rPr lang="fa-IR" sz="1600" dirty="0">
                <a:solidFill>
                  <a:srgbClr val="000000"/>
                </a:solidFill>
                <a:latin typeface="MiSans" pitchFamily="34" charset="0"/>
                <a:ea typeface="MiSans" pitchFamily="34" charset="-122"/>
                <a:cs typeface="B Nazanin" panose="00000400000000000000" pitchFamily="2" charset="-78"/>
              </a:rPr>
              <a:t> </a:t>
            </a:r>
            <a:r>
              <a:rPr lang="en-US" sz="1600" dirty="0" err="1">
                <a:solidFill>
                  <a:srgbClr val="000000"/>
                </a:solidFill>
                <a:latin typeface="MiSans" pitchFamily="34" charset="0"/>
                <a:ea typeface="MiSans" pitchFamily="34" charset="-122"/>
                <a:cs typeface="B Nazanin" panose="00000400000000000000" pitchFamily="2" charset="-78"/>
              </a:rPr>
              <a:t>قطر</a:t>
            </a:r>
            <a:r>
              <a:rPr lang="en-US" sz="1600" dirty="0">
                <a:solidFill>
                  <a:srgbClr val="000000"/>
                </a:solidFill>
                <a:latin typeface="MiSans" pitchFamily="34" charset="0"/>
                <a:ea typeface="MiSans" pitchFamily="34" charset="-122"/>
                <a:cs typeface="B Nazanin" panose="00000400000000000000" pitchFamily="2" charset="-78"/>
              </a:rPr>
              <a:t> بزرگ: بیش از ۶ میلی‌متر یا بزرگ‌تر از </a:t>
            </a:r>
            <a:r>
              <a:rPr lang="en-US" sz="1600" dirty="0" err="1">
                <a:solidFill>
                  <a:srgbClr val="000000"/>
                </a:solidFill>
                <a:latin typeface="MiSans" pitchFamily="34" charset="0"/>
                <a:ea typeface="MiSans" pitchFamily="34" charset="-122"/>
                <a:cs typeface="B Nazanin" panose="00000400000000000000" pitchFamily="2" charset="-78"/>
              </a:rPr>
              <a:t>پاک‌کن</a:t>
            </a:r>
            <a:r>
              <a:rPr lang="en-US" sz="1600" dirty="0">
                <a:solidFill>
                  <a:srgbClr val="000000"/>
                </a:solidFill>
                <a:latin typeface="MiSans" pitchFamily="34" charset="0"/>
                <a:ea typeface="MiSans" pitchFamily="34" charset="-122"/>
                <a:cs typeface="B Nazanin" panose="00000400000000000000" pitchFamily="2" charset="-78"/>
              </a:rPr>
              <a:t> </a:t>
            </a:r>
            <a:r>
              <a:rPr lang="en-US" sz="1600" dirty="0" err="1">
                <a:solidFill>
                  <a:srgbClr val="000000"/>
                </a:solidFill>
                <a:latin typeface="MiSans" pitchFamily="34" charset="0"/>
                <a:ea typeface="MiSans" pitchFamily="34" charset="-122"/>
                <a:cs typeface="B Nazanin" panose="00000400000000000000" pitchFamily="2" charset="-78"/>
              </a:rPr>
              <a:t>مداد</a:t>
            </a:r>
            <a:r>
              <a:rPr lang="fa-IR" sz="1600" dirty="0">
                <a:solidFill>
                  <a:srgbClr val="000000"/>
                </a:solidFill>
                <a:latin typeface="MiSans" pitchFamily="34" charset="0"/>
                <a:ea typeface="MiSans" pitchFamily="34" charset="-122"/>
                <a:cs typeface="B Nazanin" panose="00000400000000000000" pitchFamily="2" charset="-78"/>
              </a:rPr>
              <a:t>.      </a:t>
            </a:r>
            <a:r>
              <a:rPr lang="en-US" sz="1600" dirty="0">
                <a:solidFill>
                  <a:srgbClr val="000000"/>
                </a:solidFill>
                <a:latin typeface="MiSans" pitchFamily="34" charset="0"/>
                <a:ea typeface="MiSans" pitchFamily="34" charset="-122"/>
                <a:cs typeface="B Nazanin" panose="00000400000000000000" pitchFamily="2" charset="-78"/>
              </a:rPr>
              <a:t>Evolving=</a:t>
            </a:r>
            <a:r>
              <a:rPr lang="en-US" sz="1600" dirty="0" err="1">
                <a:solidFill>
                  <a:srgbClr val="000000"/>
                </a:solidFill>
                <a:latin typeface="MiSans" pitchFamily="34" charset="0"/>
                <a:ea typeface="MiSans" pitchFamily="34" charset="-122"/>
                <a:cs typeface="B Nazanin" panose="00000400000000000000" pitchFamily="2" charset="-78"/>
              </a:rPr>
              <a:t>Eتحول</a:t>
            </a:r>
            <a:r>
              <a:rPr lang="fa-IR" sz="1600" dirty="0">
                <a:solidFill>
                  <a:srgbClr val="000000"/>
                </a:solidFill>
                <a:latin typeface="MiSans" pitchFamily="34" charset="0"/>
                <a:ea typeface="MiSans" pitchFamily="34" charset="-122"/>
                <a:cs typeface="B Nazanin" panose="00000400000000000000" pitchFamily="2" charset="-78"/>
              </a:rPr>
              <a:t> و</a:t>
            </a:r>
            <a:r>
              <a:rPr lang="en-US" sz="1600" dirty="0">
                <a:solidFill>
                  <a:srgbClr val="000000"/>
                </a:solidFill>
                <a:latin typeface="MiSans" pitchFamily="34" charset="0"/>
                <a:ea typeface="MiSans" pitchFamily="34" charset="-122"/>
                <a:cs typeface="B Nazanin" panose="00000400000000000000" pitchFamily="2" charset="-78"/>
              </a:rPr>
              <a:t> </a:t>
            </a:r>
            <a:r>
              <a:rPr lang="en-US" sz="1600" dirty="0" err="1">
                <a:solidFill>
                  <a:srgbClr val="000000"/>
                </a:solidFill>
                <a:latin typeface="MiSans" pitchFamily="34" charset="0"/>
                <a:ea typeface="MiSans" pitchFamily="34" charset="-122"/>
                <a:cs typeface="B Nazanin" panose="00000400000000000000" pitchFamily="2" charset="-78"/>
              </a:rPr>
              <a:t>تغییر</a:t>
            </a:r>
            <a:r>
              <a:rPr lang="en-US" sz="1600" dirty="0">
                <a:solidFill>
                  <a:srgbClr val="000000"/>
                </a:solidFill>
                <a:latin typeface="MiSans" pitchFamily="34" charset="0"/>
                <a:ea typeface="MiSans" pitchFamily="34" charset="-122"/>
                <a:cs typeface="B Nazanin" panose="00000400000000000000" pitchFamily="2" charset="-78"/>
              </a:rPr>
              <a:t> </a:t>
            </a:r>
            <a:r>
              <a:rPr lang="fa-IR" sz="1600" dirty="0">
                <a:solidFill>
                  <a:srgbClr val="000000"/>
                </a:solidFill>
                <a:latin typeface="MiSans" pitchFamily="34" charset="0"/>
                <a:ea typeface="MiSans" pitchFamily="34" charset="-122"/>
                <a:cs typeface="B Nazanin" panose="00000400000000000000" pitchFamily="2" charset="-78"/>
              </a:rPr>
              <a:t>شکل </a:t>
            </a:r>
            <a:r>
              <a:rPr lang="en-US" sz="1600" dirty="0" err="1">
                <a:solidFill>
                  <a:srgbClr val="000000"/>
                </a:solidFill>
                <a:latin typeface="MiSans" pitchFamily="34" charset="0"/>
                <a:ea typeface="MiSans" pitchFamily="34" charset="-122"/>
                <a:cs typeface="B Nazanin" panose="00000400000000000000" pitchFamily="2" charset="-78"/>
              </a:rPr>
              <a:t>در</a:t>
            </a:r>
            <a:r>
              <a:rPr lang="en-US" sz="1600" dirty="0">
                <a:solidFill>
                  <a:srgbClr val="000000"/>
                </a:solidFill>
                <a:latin typeface="MiSans" pitchFamily="34" charset="0"/>
                <a:ea typeface="MiSans" pitchFamily="34" charset="-122"/>
                <a:cs typeface="B Nazanin" panose="00000400000000000000" pitchFamily="2" charset="-78"/>
              </a:rPr>
              <a:t> اندازه، رنگ، خارش، خونریزی یا برجستگی خال در طول زمان</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5" name="Text 13"/>
          <p:cNvSpPr/>
          <p:nvPr/>
        </p:nvSpPr>
        <p:spPr>
          <a:xfrm>
            <a:off x="5635296" y="3836670"/>
            <a:ext cx="5935758" cy="461665"/>
          </a:xfrm>
          <a:prstGeom prst="rect">
            <a:avLst/>
          </a:prstGeom>
          <a:noFill/>
          <a:ln/>
        </p:spPr>
        <p:txBody>
          <a:bodyPr wrap="square" lIns="91440" tIns="45720" rIns="91440" bIns="45720" rtlCol="0" anchor="t">
            <a:spAutoFit/>
          </a:bodyPr>
          <a:lstStyle/>
          <a:p>
            <a:pPr algn="ctr"/>
            <a:r>
              <a:rPr lang="en-US" sz="2400" dirty="0">
                <a:solidFill>
                  <a:srgbClr val="FF0000"/>
                </a:solidFill>
                <a:latin typeface="MiSans" pitchFamily="34" charset="0"/>
                <a:ea typeface="MiSans" pitchFamily="34" charset="-122"/>
                <a:cs typeface="B Nazanin" panose="00000400000000000000" pitchFamily="2" charset="-78"/>
              </a:rPr>
              <a:t>توصیه‌های عملی معاینه</a:t>
            </a:r>
          </a:p>
        </p:txBody>
      </p:sp>
      <p:sp>
        <p:nvSpPr>
          <p:cNvPr id="16" name="Text 14"/>
          <p:cNvSpPr/>
          <p:nvPr/>
        </p:nvSpPr>
        <p:spPr>
          <a:xfrm>
            <a:off x="5176846" y="4180206"/>
            <a:ext cx="6300451" cy="1692771"/>
          </a:xfrm>
          <a:prstGeom prst="rect">
            <a:avLst/>
          </a:prstGeom>
          <a:noFill/>
          <a:ln/>
        </p:spPr>
        <p:txBody>
          <a:bodyPr wrap="square" lIns="91440" tIns="45720" rIns="91440" bIns="45720" rtlCol="0" anchor="t">
            <a:spAutoFit/>
          </a:bodyPr>
          <a:lstStyle/>
          <a:p>
            <a:pPr algn="r" rtl="1">
              <a:lnSpc>
                <a:spcPct val="130000"/>
              </a:lnSpc>
            </a:pPr>
            <a:r>
              <a:rPr lang="en-US" sz="1600" dirty="0">
                <a:solidFill>
                  <a:srgbClr val="000000"/>
                </a:solidFill>
                <a:latin typeface="MiSans" pitchFamily="34" charset="0"/>
                <a:ea typeface="MiSans" pitchFamily="34" charset="-122"/>
                <a:cs typeface="B Nazanin" panose="00000400000000000000" pitchFamily="2" charset="-78"/>
              </a:rPr>
              <a:t>ماهی یک بار تمام بدن از سر تا پا را معاینه کنید، به ویژه پشت بدن، پشت زانوها، کف پاها، کشاله ران و بین انگشتان. از آینه برای نواحی پنهان استفاده کنید یا از یکی از اعضای خانواده کمک بگیرید. عکس بگیرید تا تغییرات آینده را متوجه شوید. نوجوانان، بارداران و زنان حوالی یائسگی به دلیل تغییرات هورمونی باید توجه بیشتری داشته باشند. هر خال جدید یا تغییر یافته را جدی بگیرید.</a:t>
            </a: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57580" y="603885"/>
            <a:ext cx="9799955" cy="583565"/>
          </a:xfrm>
          <a:prstGeom prst="rect">
            <a:avLst/>
          </a:prstGeom>
          <a:noFill/>
          <a:ln/>
        </p:spPr>
        <p:txBody>
          <a:bodyPr wrap="square" lIns="91440" tIns="45720" rIns="91440" bIns="45720" rtlCol="0" anchor="t">
            <a:spAutoFit/>
          </a:bodyPr>
          <a:lstStyle/>
          <a:p>
            <a:pPr algn="ctr">
              <a:lnSpc>
                <a:spcPct val="100000"/>
              </a:lnSpc>
            </a:pPr>
            <a:r>
              <a:rPr lang="en-US" sz="3200" b="1" dirty="0">
                <a:solidFill>
                  <a:schemeClr val="accent1">
                    <a:lumMod val="50000"/>
                  </a:schemeClr>
                </a:solidFill>
                <a:latin typeface="MiSans" pitchFamily="34" charset="0"/>
                <a:ea typeface="MiSans" pitchFamily="34" charset="-122"/>
                <a:cs typeface="B Titr" panose="00000700000000000000" pitchFamily="2" charset="-78"/>
              </a:rPr>
              <a:t>خطرات دخانیات و راه‌های ترک</a:t>
            </a:r>
            <a:endParaRPr lang="en-US" sz="1600" dirty="0">
              <a:solidFill>
                <a:schemeClr val="accent1">
                  <a:lumMod val="50000"/>
                </a:schemeClr>
              </a:solidFill>
              <a:cs typeface="B Titr" panose="00000700000000000000" pitchFamily="2" charset="-78"/>
            </a:endParaRPr>
          </a:p>
        </p:txBody>
      </p:sp>
      <p:sp>
        <p:nvSpPr>
          <p:cNvPr id="3" name="Shape 1"/>
          <p:cNvSpPr/>
          <p:nvPr/>
        </p:nvSpPr>
        <p:spPr>
          <a:xfrm>
            <a:off x="398145" y="1403985"/>
            <a:ext cx="4469765" cy="795655"/>
          </a:xfrm>
          <a:custGeom>
            <a:avLst/>
            <a:gdLst/>
            <a:ahLst/>
            <a:cxnLst/>
            <a:rect l="l" t="t" r="r" b="b"/>
            <a:pathLst>
              <a:path w="4469765" h="795655">
                <a:moveTo>
                  <a:pt x="0" y="154970"/>
                </a:moveTo>
                <a:lnTo>
                  <a:pt x="0" y="150665"/>
                </a:lnTo>
                <a:cubicBezTo>
                  <a:pt x="-3111" y="66006"/>
                  <a:pt x="120300" y="-2152"/>
                  <a:pt x="218821" y="0"/>
                </a:cubicBezTo>
                <a:lnTo>
                  <a:pt x="224007" y="0"/>
                </a:lnTo>
                <a:lnTo>
                  <a:pt x="4070494" y="0"/>
                </a:lnTo>
                <a:lnTo>
                  <a:pt x="4469765" y="563918"/>
                </a:lnTo>
                <a:lnTo>
                  <a:pt x="373345" y="563918"/>
                </a:lnTo>
                <a:lnTo>
                  <a:pt x="364011" y="563918"/>
                </a:lnTo>
                <a:lnTo>
                  <a:pt x="354677" y="563200"/>
                </a:lnTo>
                <a:cubicBezTo>
                  <a:pt x="161783" y="561048"/>
                  <a:pt x="3111" y="703104"/>
                  <a:pt x="2074" y="795655"/>
                </a:cubicBezTo>
                <a:cubicBezTo>
                  <a:pt x="2074" y="796372"/>
                  <a:pt x="0" y="778436"/>
                  <a:pt x="0" y="776284"/>
                </a:cubicBezTo>
                <a:lnTo>
                  <a:pt x="0" y="775566"/>
                </a:lnTo>
                <a:lnTo>
                  <a:pt x="0" y="775566"/>
                </a:lnTo>
                <a:lnTo>
                  <a:pt x="0" y="775566"/>
                </a:lnTo>
                <a:lnTo>
                  <a:pt x="0" y="775566"/>
                </a:lnTo>
                <a:lnTo>
                  <a:pt x="0" y="154970"/>
                </a:lnTo>
                <a:close/>
              </a:path>
            </a:pathLst>
          </a:custGeom>
          <a:solidFill>
            <a:srgbClr val="A1C25E"/>
          </a:solidFill>
          <a:ln/>
        </p:spPr>
      </p:sp>
      <p:sp>
        <p:nvSpPr>
          <p:cNvPr id="4" name="Shape 2"/>
          <p:cNvSpPr/>
          <p:nvPr/>
        </p:nvSpPr>
        <p:spPr>
          <a:xfrm>
            <a:off x="398145" y="1967865"/>
            <a:ext cx="5443220" cy="1763395"/>
          </a:xfrm>
          <a:prstGeom prst="roundRect">
            <a:avLst>
              <a:gd name="adj" fmla="val 12393"/>
            </a:avLst>
          </a:prstGeom>
          <a:solidFill>
            <a:srgbClr val="FFFFFF"/>
          </a:solidFill>
          <a:ln w="19050">
            <a:gradFill flip="none" rotWithShape="1">
              <a:gsLst>
                <a:gs pos="0">
                  <a:srgbClr val="DFE078"/>
                </a:gs>
                <a:gs pos="84000">
                  <a:srgbClr val="BCBE2B"/>
                </a:gs>
                <a:gs pos="100000">
                  <a:srgbClr val="BCBE2B"/>
                </a:gs>
              </a:gsLst>
              <a:lin ang="16200000" scaled="1"/>
            </a:gradFill>
            <a:prstDash val="solid"/>
          </a:ln>
        </p:spPr>
      </p:sp>
      <p:sp>
        <p:nvSpPr>
          <p:cNvPr id="5" name="Shape 3"/>
          <p:cNvSpPr/>
          <p:nvPr/>
        </p:nvSpPr>
        <p:spPr>
          <a:xfrm>
            <a:off x="6084570" y="1403985"/>
            <a:ext cx="4470400" cy="795655"/>
          </a:xfrm>
          <a:custGeom>
            <a:avLst/>
            <a:gdLst/>
            <a:ahLst/>
            <a:cxnLst/>
            <a:rect l="l" t="t" r="r" b="b"/>
            <a:pathLst>
              <a:path w="4470400" h="795655">
                <a:moveTo>
                  <a:pt x="0" y="154970"/>
                </a:moveTo>
                <a:lnTo>
                  <a:pt x="0" y="150665"/>
                </a:lnTo>
                <a:cubicBezTo>
                  <a:pt x="-3112" y="66006"/>
                  <a:pt x="120317" y="-2152"/>
                  <a:pt x="218853" y="0"/>
                </a:cubicBezTo>
                <a:lnTo>
                  <a:pt x="224039" y="0"/>
                </a:lnTo>
                <a:lnTo>
                  <a:pt x="4071072" y="0"/>
                </a:lnTo>
                <a:lnTo>
                  <a:pt x="4470400" y="563918"/>
                </a:lnTo>
                <a:lnTo>
                  <a:pt x="373398" y="563918"/>
                </a:lnTo>
                <a:lnTo>
                  <a:pt x="364063" y="563918"/>
                </a:lnTo>
                <a:lnTo>
                  <a:pt x="354728" y="563200"/>
                </a:lnTo>
                <a:cubicBezTo>
                  <a:pt x="161806" y="561048"/>
                  <a:pt x="3112" y="703104"/>
                  <a:pt x="2074" y="795655"/>
                </a:cubicBezTo>
                <a:cubicBezTo>
                  <a:pt x="2074" y="796372"/>
                  <a:pt x="0" y="778436"/>
                  <a:pt x="0" y="776284"/>
                </a:cubicBezTo>
                <a:lnTo>
                  <a:pt x="0" y="775566"/>
                </a:lnTo>
                <a:lnTo>
                  <a:pt x="0" y="775566"/>
                </a:lnTo>
                <a:lnTo>
                  <a:pt x="0" y="775566"/>
                </a:lnTo>
                <a:lnTo>
                  <a:pt x="0" y="775566"/>
                </a:lnTo>
                <a:lnTo>
                  <a:pt x="0" y="154970"/>
                </a:lnTo>
                <a:close/>
              </a:path>
            </a:pathLst>
          </a:custGeom>
          <a:solidFill>
            <a:srgbClr val="A1C25E"/>
          </a:solidFill>
          <a:ln/>
        </p:spPr>
      </p:sp>
      <p:sp>
        <p:nvSpPr>
          <p:cNvPr id="6" name="Shape 4"/>
          <p:cNvSpPr/>
          <p:nvPr/>
        </p:nvSpPr>
        <p:spPr>
          <a:xfrm>
            <a:off x="6084570" y="1967865"/>
            <a:ext cx="5443220" cy="1763395"/>
          </a:xfrm>
          <a:prstGeom prst="roundRect">
            <a:avLst>
              <a:gd name="adj" fmla="val 12393"/>
            </a:avLst>
          </a:prstGeom>
          <a:solidFill>
            <a:srgbClr val="FFFFFF"/>
          </a:solidFill>
          <a:ln w="19050">
            <a:gradFill flip="none" rotWithShape="1">
              <a:gsLst>
                <a:gs pos="0">
                  <a:srgbClr val="DFE078"/>
                </a:gs>
                <a:gs pos="84000">
                  <a:srgbClr val="BCBE2B"/>
                </a:gs>
                <a:gs pos="100000">
                  <a:srgbClr val="BCBE2B"/>
                </a:gs>
              </a:gsLst>
              <a:lin ang="16200000" scaled="1"/>
            </a:gradFill>
            <a:prstDash val="solid"/>
          </a:ln>
        </p:spPr>
      </p:sp>
      <p:sp>
        <p:nvSpPr>
          <p:cNvPr id="7" name="Shape 5"/>
          <p:cNvSpPr/>
          <p:nvPr/>
        </p:nvSpPr>
        <p:spPr>
          <a:xfrm>
            <a:off x="398145" y="3969385"/>
            <a:ext cx="4469765" cy="795655"/>
          </a:xfrm>
          <a:custGeom>
            <a:avLst/>
            <a:gdLst/>
            <a:ahLst/>
            <a:cxnLst/>
            <a:rect l="l" t="t" r="r" b="b"/>
            <a:pathLst>
              <a:path w="4469765" h="795655">
                <a:moveTo>
                  <a:pt x="0" y="154970"/>
                </a:moveTo>
                <a:lnTo>
                  <a:pt x="0" y="150665"/>
                </a:lnTo>
                <a:cubicBezTo>
                  <a:pt x="-3111" y="66006"/>
                  <a:pt x="120300" y="-2152"/>
                  <a:pt x="218821" y="0"/>
                </a:cubicBezTo>
                <a:lnTo>
                  <a:pt x="224007" y="0"/>
                </a:lnTo>
                <a:lnTo>
                  <a:pt x="4070494" y="0"/>
                </a:lnTo>
                <a:lnTo>
                  <a:pt x="4469765" y="563918"/>
                </a:lnTo>
                <a:lnTo>
                  <a:pt x="373345" y="563918"/>
                </a:lnTo>
                <a:lnTo>
                  <a:pt x="364011" y="563918"/>
                </a:lnTo>
                <a:lnTo>
                  <a:pt x="354677" y="563200"/>
                </a:lnTo>
                <a:cubicBezTo>
                  <a:pt x="161783" y="561048"/>
                  <a:pt x="3111" y="703104"/>
                  <a:pt x="2074" y="795655"/>
                </a:cubicBezTo>
                <a:cubicBezTo>
                  <a:pt x="2074" y="796372"/>
                  <a:pt x="0" y="778436"/>
                  <a:pt x="0" y="776284"/>
                </a:cubicBezTo>
                <a:lnTo>
                  <a:pt x="0" y="775566"/>
                </a:lnTo>
                <a:lnTo>
                  <a:pt x="0" y="775566"/>
                </a:lnTo>
                <a:lnTo>
                  <a:pt x="0" y="775566"/>
                </a:lnTo>
                <a:lnTo>
                  <a:pt x="0" y="775566"/>
                </a:lnTo>
                <a:lnTo>
                  <a:pt x="0" y="154970"/>
                </a:lnTo>
                <a:close/>
              </a:path>
            </a:pathLst>
          </a:custGeom>
          <a:solidFill>
            <a:srgbClr val="A1C25E"/>
          </a:solidFill>
          <a:ln/>
        </p:spPr>
      </p:sp>
      <p:sp>
        <p:nvSpPr>
          <p:cNvPr id="8" name="Shape 6"/>
          <p:cNvSpPr/>
          <p:nvPr/>
        </p:nvSpPr>
        <p:spPr>
          <a:xfrm>
            <a:off x="398145" y="4533265"/>
            <a:ext cx="5443220" cy="1763395"/>
          </a:xfrm>
          <a:prstGeom prst="roundRect">
            <a:avLst>
              <a:gd name="adj" fmla="val 12393"/>
            </a:avLst>
          </a:prstGeom>
          <a:solidFill>
            <a:srgbClr val="FFFFFF"/>
          </a:solidFill>
          <a:ln w="19050">
            <a:gradFill flip="none" rotWithShape="1">
              <a:gsLst>
                <a:gs pos="0">
                  <a:srgbClr val="DFE078"/>
                </a:gs>
                <a:gs pos="84000">
                  <a:srgbClr val="BCBE2B"/>
                </a:gs>
                <a:gs pos="100000">
                  <a:srgbClr val="BCBE2B"/>
                </a:gs>
              </a:gsLst>
              <a:lin ang="16200000" scaled="1"/>
            </a:gradFill>
            <a:prstDash val="solid"/>
          </a:ln>
        </p:spPr>
      </p:sp>
      <p:sp>
        <p:nvSpPr>
          <p:cNvPr id="9" name="Shape 7"/>
          <p:cNvSpPr/>
          <p:nvPr/>
        </p:nvSpPr>
        <p:spPr>
          <a:xfrm>
            <a:off x="6084570" y="3969385"/>
            <a:ext cx="4470400" cy="795655"/>
          </a:xfrm>
          <a:custGeom>
            <a:avLst/>
            <a:gdLst/>
            <a:ahLst/>
            <a:cxnLst/>
            <a:rect l="l" t="t" r="r" b="b"/>
            <a:pathLst>
              <a:path w="4470400" h="795655">
                <a:moveTo>
                  <a:pt x="0" y="154970"/>
                </a:moveTo>
                <a:lnTo>
                  <a:pt x="0" y="150665"/>
                </a:lnTo>
                <a:cubicBezTo>
                  <a:pt x="-3112" y="66006"/>
                  <a:pt x="120317" y="-2152"/>
                  <a:pt x="218853" y="0"/>
                </a:cubicBezTo>
                <a:lnTo>
                  <a:pt x="224039" y="0"/>
                </a:lnTo>
                <a:lnTo>
                  <a:pt x="4071072" y="0"/>
                </a:lnTo>
                <a:lnTo>
                  <a:pt x="4470400" y="563918"/>
                </a:lnTo>
                <a:lnTo>
                  <a:pt x="373398" y="563918"/>
                </a:lnTo>
                <a:lnTo>
                  <a:pt x="364063" y="563918"/>
                </a:lnTo>
                <a:lnTo>
                  <a:pt x="354728" y="563200"/>
                </a:lnTo>
                <a:cubicBezTo>
                  <a:pt x="161806" y="561048"/>
                  <a:pt x="3112" y="703104"/>
                  <a:pt x="2074" y="795655"/>
                </a:cubicBezTo>
                <a:cubicBezTo>
                  <a:pt x="2074" y="796372"/>
                  <a:pt x="0" y="778436"/>
                  <a:pt x="0" y="776284"/>
                </a:cubicBezTo>
                <a:lnTo>
                  <a:pt x="0" y="775566"/>
                </a:lnTo>
                <a:lnTo>
                  <a:pt x="0" y="775566"/>
                </a:lnTo>
                <a:lnTo>
                  <a:pt x="0" y="775566"/>
                </a:lnTo>
                <a:lnTo>
                  <a:pt x="0" y="775566"/>
                </a:lnTo>
                <a:lnTo>
                  <a:pt x="0" y="154970"/>
                </a:lnTo>
                <a:close/>
              </a:path>
            </a:pathLst>
          </a:custGeom>
          <a:solidFill>
            <a:srgbClr val="A1C25E"/>
          </a:solidFill>
          <a:ln/>
        </p:spPr>
      </p:sp>
      <p:sp>
        <p:nvSpPr>
          <p:cNvPr id="10" name="Shape 8"/>
          <p:cNvSpPr/>
          <p:nvPr/>
        </p:nvSpPr>
        <p:spPr>
          <a:xfrm>
            <a:off x="6084570" y="4533265"/>
            <a:ext cx="5443220" cy="1763395"/>
          </a:xfrm>
          <a:prstGeom prst="roundRect">
            <a:avLst>
              <a:gd name="adj" fmla="val 12393"/>
            </a:avLst>
          </a:prstGeom>
          <a:solidFill>
            <a:srgbClr val="FFFFFF"/>
          </a:solidFill>
          <a:ln w="19050">
            <a:gradFill flip="none" rotWithShape="1">
              <a:gsLst>
                <a:gs pos="0">
                  <a:srgbClr val="DFE078"/>
                </a:gs>
                <a:gs pos="84000">
                  <a:srgbClr val="BCBE2B"/>
                </a:gs>
                <a:gs pos="100000">
                  <a:srgbClr val="BCBE2B"/>
                </a:gs>
              </a:gsLst>
              <a:lin ang="16200000" scaled="1"/>
            </a:gradFill>
            <a:prstDash val="solid"/>
          </a:ln>
        </p:spPr>
      </p:sp>
      <p:sp>
        <p:nvSpPr>
          <p:cNvPr id="11" name="Text 9"/>
          <p:cNvSpPr/>
          <p:nvPr/>
        </p:nvSpPr>
        <p:spPr>
          <a:xfrm>
            <a:off x="686435" y="1537335"/>
            <a:ext cx="3667125" cy="337185"/>
          </a:xfrm>
          <a:prstGeom prst="rect">
            <a:avLst/>
          </a:prstGeom>
          <a:noFill/>
          <a:ln/>
        </p:spPr>
        <p:txBody>
          <a:bodyPr wrap="square" lIns="91440" tIns="45720" rIns="91440" bIns="45720" rtlCol="0" anchor="t">
            <a:spAutoFit/>
          </a:bodyPr>
          <a:lstStyle/>
          <a:p>
            <a:pPr algn="ctr">
              <a:lnSpc>
                <a:spcPct val="100000"/>
              </a:lnSpc>
            </a:pPr>
            <a:r>
              <a:rPr lang="en-US" sz="1600" b="1" dirty="0">
                <a:latin typeface="MiSans" pitchFamily="34" charset="0"/>
                <a:ea typeface="MiSans" pitchFamily="34" charset="-122"/>
                <a:cs typeface="B Titr" panose="00000700000000000000" pitchFamily="2" charset="-78"/>
              </a:rPr>
              <a:t>دود سیگار و انواع آن</a:t>
            </a:r>
            <a:endParaRPr lang="en-US" sz="1600" dirty="0">
              <a:cs typeface="B Titr" panose="00000700000000000000" pitchFamily="2" charset="-78"/>
            </a:endParaRPr>
          </a:p>
        </p:txBody>
      </p:sp>
      <p:sp>
        <p:nvSpPr>
          <p:cNvPr id="12" name="Text 10"/>
          <p:cNvSpPr/>
          <p:nvPr/>
        </p:nvSpPr>
        <p:spPr>
          <a:xfrm>
            <a:off x="474980" y="2040890"/>
            <a:ext cx="5261610" cy="1569660"/>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دود سیگار حاوی بیش از ۴۰۰۰ ماده شیمیایی و بیش از ۴۰ ماده سرطان‌زاست. دود دست اول مستقیماً توسط فرد سیگاری استنشاق می‌شود. دود دست دوم افراد غیرسیگاری را در معرض مواد سمی قرار می‌دهد و یک ساعت حضور در اتاق پر از دود معادل ۵ تا ۱۰ سیگار است. دود دست سوم باقیمانده روی سطوح و لباس‌ها است که از طریق پوست و بلع جذب می‌شود.</a:t>
            </a:r>
          </a:p>
        </p:txBody>
      </p:sp>
      <p:sp>
        <p:nvSpPr>
          <p:cNvPr id="13" name="Text 11"/>
          <p:cNvSpPr/>
          <p:nvPr/>
        </p:nvSpPr>
        <p:spPr>
          <a:xfrm>
            <a:off x="686435" y="4102735"/>
            <a:ext cx="3667125" cy="337185"/>
          </a:xfrm>
          <a:prstGeom prst="rect">
            <a:avLst/>
          </a:prstGeom>
          <a:noFill/>
          <a:ln/>
        </p:spPr>
        <p:txBody>
          <a:bodyPr wrap="square" lIns="91440" tIns="45720" rIns="91440" bIns="45720" rtlCol="0" anchor="t">
            <a:spAutoFit/>
          </a:bodyPr>
          <a:lstStyle/>
          <a:p>
            <a:pPr algn="ctr"/>
            <a:r>
              <a:rPr lang="en-US" sz="1600" b="1" dirty="0">
                <a:latin typeface="MiSans" pitchFamily="34" charset="0"/>
                <a:ea typeface="MiSans" pitchFamily="34" charset="-122"/>
                <a:cs typeface="B Titr" panose="00000700000000000000" pitchFamily="2" charset="-78"/>
              </a:rPr>
              <a:t>خطرات قلیان و ویپ</a:t>
            </a:r>
          </a:p>
        </p:txBody>
      </p:sp>
      <p:sp>
        <p:nvSpPr>
          <p:cNvPr id="14" name="Text 12"/>
          <p:cNvSpPr/>
          <p:nvPr/>
        </p:nvSpPr>
        <p:spPr>
          <a:xfrm>
            <a:off x="474980" y="4606290"/>
            <a:ext cx="5260975" cy="1569660"/>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قلیان به دلیل حجم دود بیشتر، مکش عمیق‌تر ریوی، مواد افزودنی سمی و حرارت بالای ۶۰۰ درجه، در مواردی خطرناک‌تر از سیگار است. یک قلیان معادل ۵۰ تا ۱۰۰ نخ سیگار دود و گاز سمی وارد ریه می‌کند. سیگار الکترونیکی ویپ نیز حاوی نیکوتین و مواد شیمیایی سرطان‌زاست و سازمان جهانی بهداشت استفاده از آن را برای کودکان، نوجوانان و زنان باردار توصیه نمی‌کند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5" name="Text 13"/>
          <p:cNvSpPr/>
          <p:nvPr/>
        </p:nvSpPr>
        <p:spPr>
          <a:xfrm>
            <a:off x="6372860" y="1537335"/>
            <a:ext cx="3667760" cy="337185"/>
          </a:xfrm>
          <a:prstGeom prst="rect">
            <a:avLst/>
          </a:prstGeom>
          <a:noFill/>
          <a:ln/>
        </p:spPr>
        <p:txBody>
          <a:bodyPr wrap="square" lIns="91440" tIns="45720" rIns="91440" bIns="45720" rtlCol="0" anchor="t">
            <a:spAutoFit/>
          </a:bodyPr>
          <a:lstStyle/>
          <a:p>
            <a:pPr algn="ctr"/>
            <a:r>
              <a:rPr lang="en-US" sz="1600" b="1" dirty="0">
                <a:latin typeface="MiSans" pitchFamily="34" charset="0"/>
                <a:ea typeface="MiSans" pitchFamily="34" charset="-122"/>
                <a:cs typeface="B Titr" panose="00000700000000000000" pitchFamily="2" charset="-78"/>
              </a:rPr>
              <a:t>اعتیاد به نیکوتین</a:t>
            </a:r>
          </a:p>
        </p:txBody>
      </p:sp>
      <p:sp>
        <p:nvSpPr>
          <p:cNvPr id="16" name="Text 14"/>
          <p:cNvSpPr/>
          <p:nvPr/>
        </p:nvSpPr>
        <p:spPr>
          <a:xfrm>
            <a:off x="6161405" y="2040890"/>
            <a:ext cx="5261610" cy="1569660"/>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نیکوتین ظرف ۳۰ ثانیه به مغز می‌رسد و موجب ترشح دوپامین و نوراپی‌نفرین می‌شود. مغز پس از عادت، مواد شیمیایی ضدنیکوتین ترشح می‌کند که باعث خستگی و افسردگی در زمان عدم مصرف می‌شود. این چرخه فرد را به مصرف مجدد وادار می‌سازد. ۸۰ درصد افراد معتاد ابتدا با سیگار شروع کرده‌اند و مصرف‌کنندگان قلیان بیشتر مستعد اعتیاد به مواد مخدر و حشیش می‌شوند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7" name="Text 15"/>
          <p:cNvSpPr/>
          <p:nvPr/>
        </p:nvSpPr>
        <p:spPr>
          <a:xfrm>
            <a:off x="6372860" y="4102735"/>
            <a:ext cx="3667760" cy="337185"/>
          </a:xfrm>
          <a:prstGeom prst="rect">
            <a:avLst/>
          </a:prstGeom>
          <a:noFill/>
          <a:ln/>
        </p:spPr>
        <p:txBody>
          <a:bodyPr wrap="square" lIns="91440" tIns="45720" rIns="91440" bIns="45720" rtlCol="0" anchor="t">
            <a:spAutoFit/>
          </a:bodyPr>
          <a:lstStyle/>
          <a:p>
            <a:pPr algn="ctr">
              <a:lnSpc>
                <a:spcPct val="100000"/>
              </a:lnSpc>
            </a:pPr>
            <a:r>
              <a:rPr lang="en-US" sz="1600" b="1" dirty="0">
                <a:latin typeface="MiSans" pitchFamily="34" charset="0"/>
                <a:ea typeface="MiSans" pitchFamily="34" charset="-122"/>
                <a:cs typeface="B Titr" panose="00000700000000000000" pitchFamily="2" charset="-78"/>
              </a:rPr>
              <a:t>فواید ترک سیگار</a:t>
            </a:r>
          </a:p>
        </p:txBody>
      </p:sp>
      <p:sp>
        <p:nvSpPr>
          <p:cNvPr id="18" name="Text 16"/>
          <p:cNvSpPr/>
          <p:nvPr/>
        </p:nvSpPr>
        <p:spPr>
          <a:xfrm>
            <a:off x="6161405" y="4606290"/>
            <a:ext cx="5260975" cy="1569660"/>
          </a:xfrm>
          <a:prstGeom prst="rect">
            <a:avLst/>
          </a:prstGeom>
          <a:noFill/>
          <a:ln/>
        </p:spPr>
        <p:txBody>
          <a:bodyPr wrap="square" lIns="91440" tIns="45720" rIns="91440" bIns="45720" rtlCol="0" anchor="t">
            <a:spAutoFit/>
          </a:bodyPr>
          <a:lstStyle/>
          <a:p>
            <a:pPr algn="r" rtl="1">
              <a:lnSpc>
                <a:spcPct val="120000"/>
              </a:lnSpc>
            </a:pPr>
            <a:r>
              <a:rPr lang="en-US" sz="1600" dirty="0">
                <a:solidFill>
                  <a:srgbClr val="000000"/>
                </a:solidFill>
                <a:latin typeface="MiSans" pitchFamily="34" charset="0"/>
                <a:ea typeface="MiSans" pitchFamily="34" charset="-122"/>
                <a:cs typeface="B Nazanin" panose="00000400000000000000" pitchFamily="2" charset="-78"/>
              </a:rPr>
              <a:t>فواید ترک از همان ساعت اول آغاز می‌شود: ۱۲ ساعت بعد مونوکسید کربن به حد طبیعی می‌رسد، ۴۸ ساعت بعد حس چشایی و بویایی بازمی‌گردد، ۲ هفته بعد توانایی ورزشی بهبود می‌یابد، ۹ ماه بعد ریه‌ها بازسازی می‌شوند، ۱ سال بعد خطر بیماری قلبی نصف می‌شود، و ۵ تا ۱۵ سال بعد خطر سکته مغزی و سرطان‌های دهان، مثانه و ریه به شدت کاهش می‌یابد</a:t>
            </a:r>
            <a:r>
              <a:rPr lang="en-US" sz="1400" dirty="0">
                <a:solidFill>
                  <a:srgbClr val="000000"/>
                </a:solidFill>
                <a:latin typeface="MiSans" pitchFamily="34" charset="0"/>
                <a:ea typeface="MiSans" pitchFamily="34" charset="-122"/>
                <a:cs typeface="MiSans" pitchFamily="34" charset="-120"/>
              </a:rPr>
              <a:t>.</a:t>
            </a:r>
            <a:endParaRPr lang="en-US" sz="1600" dirty="0"/>
          </a:p>
        </p:txBody>
      </p:sp>
      <p:pic>
        <p:nvPicPr>
          <p:cNvPr id="19" name="Picture 18"/>
          <p:cNvPicPr>
            <a:picLocks noChangeAspect="1"/>
          </p:cNvPicPr>
          <p:nvPr/>
        </p:nvPicPr>
        <p:blipFill>
          <a:blip r:embed="rId3"/>
          <a:stretch>
            <a:fillRect/>
          </a:stretch>
        </p:blipFill>
        <p:spPr>
          <a:xfrm>
            <a:off x="451276" y="-173873"/>
            <a:ext cx="2181751" cy="1740735"/>
          </a:xfrm>
          <a:prstGeom prst="ellipse">
            <a:avLst/>
          </a:prstGeom>
          <a:ln>
            <a:noFill/>
          </a:ln>
          <a:effectLst>
            <a:softEdge rad="112500"/>
          </a:effectLst>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57580" y="603885"/>
            <a:ext cx="9799955" cy="584775"/>
          </a:xfrm>
          <a:prstGeom prst="rect">
            <a:avLst/>
          </a:prstGeom>
          <a:noFill/>
          <a:ln/>
        </p:spPr>
        <p:txBody>
          <a:bodyPr wrap="square" lIns="91440" tIns="45720" rIns="91440" bIns="45720" rtlCol="0" anchor="t">
            <a:spAutoFit/>
          </a:bodyPr>
          <a:lstStyle/>
          <a:p>
            <a:pPr algn="ctr">
              <a:lnSpc>
                <a:spcPct val="100000"/>
              </a:lnSpc>
            </a:pPr>
            <a:r>
              <a:rPr lang="en-US" sz="3200" b="1" dirty="0">
                <a:solidFill>
                  <a:schemeClr val="accent1">
                    <a:lumMod val="50000"/>
                  </a:schemeClr>
                </a:solidFill>
                <a:latin typeface="MiSans" pitchFamily="34" charset="0"/>
                <a:ea typeface="MiSans" pitchFamily="34" charset="-122"/>
                <a:cs typeface="B Titr" panose="00000700000000000000" pitchFamily="2" charset="-78"/>
              </a:rPr>
              <a:t>سرطان پستان و عوامل خطر</a:t>
            </a:r>
          </a:p>
        </p:txBody>
      </p:sp>
      <p:sp>
        <p:nvSpPr>
          <p:cNvPr id="3" name="Shape 1"/>
          <p:cNvSpPr/>
          <p:nvPr/>
        </p:nvSpPr>
        <p:spPr>
          <a:xfrm>
            <a:off x="3208020" y="1809750"/>
            <a:ext cx="2853690" cy="4291330"/>
          </a:xfrm>
          <a:prstGeom prst="roundRect">
            <a:avLst>
              <a:gd name="adj" fmla="val 16667"/>
            </a:avLst>
          </a:prstGeom>
          <a:solidFill>
            <a:srgbClr val="FFFFFF"/>
          </a:solidFill>
          <a:ln w="25400">
            <a:solidFill>
              <a:srgbClr val="9FC35D"/>
            </a:solidFill>
            <a:prstDash val="solid"/>
          </a:ln>
        </p:spPr>
      </p:sp>
      <p:sp>
        <p:nvSpPr>
          <p:cNvPr id="4" name="Shape 2"/>
          <p:cNvSpPr/>
          <p:nvPr/>
        </p:nvSpPr>
        <p:spPr>
          <a:xfrm>
            <a:off x="251460" y="1809750"/>
            <a:ext cx="2853690" cy="4291330"/>
          </a:xfrm>
          <a:prstGeom prst="roundRect">
            <a:avLst>
              <a:gd name="adj" fmla="val 16667"/>
            </a:avLst>
          </a:prstGeom>
          <a:solidFill>
            <a:srgbClr val="9FC35D"/>
          </a:solidFill>
          <a:ln/>
        </p:spPr>
      </p:sp>
      <p:sp>
        <p:nvSpPr>
          <p:cNvPr id="5" name="Shape 3"/>
          <p:cNvSpPr/>
          <p:nvPr/>
        </p:nvSpPr>
        <p:spPr>
          <a:xfrm>
            <a:off x="6122670" y="1809750"/>
            <a:ext cx="2853690" cy="4291330"/>
          </a:xfrm>
          <a:prstGeom prst="roundRect">
            <a:avLst>
              <a:gd name="adj" fmla="val 16667"/>
            </a:avLst>
          </a:prstGeom>
          <a:solidFill>
            <a:srgbClr val="9FC35D"/>
          </a:solidFill>
          <a:ln/>
        </p:spPr>
      </p:sp>
      <p:sp>
        <p:nvSpPr>
          <p:cNvPr id="6" name="Shape 4"/>
          <p:cNvSpPr/>
          <p:nvPr/>
        </p:nvSpPr>
        <p:spPr>
          <a:xfrm>
            <a:off x="9037320" y="1809750"/>
            <a:ext cx="2853690" cy="4291330"/>
          </a:xfrm>
          <a:prstGeom prst="roundRect">
            <a:avLst>
              <a:gd name="adj" fmla="val 16667"/>
            </a:avLst>
          </a:prstGeom>
          <a:solidFill>
            <a:srgbClr val="FFFFFF"/>
          </a:solidFill>
          <a:ln w="25400">
            <a:solidFill>
              <a:srgbClr val="9FC35D"/>
            </a:solidFill>
            <a:prstDash val="solid"/>
          </a:ln>
        </p:spPr>
      </p:sp>
      <p:sp>
        <p:nvSpPr>
          <p:cNvPr id="7" name="Text 5"/>
          <p:cNvSpPr/>
          <p:nvPr/>
        </p:nvSpPr>
        <p:spPr>
          <a:xfrm>
            <a:off x="344170" y="2105025"/>
            <a:ext cx="2669540" cy="750570"/>
          </a:xfrm>
          <a:prstGeom prst="rect">
            <a:avLst/>
          </a:prstGeom>
          <a:noFill/>
          <a:ln/>
        </p:spPr>
        <p:txBody>
          <a:bodyPr wrap="square" lIns="91440" tIns="45720" rIns="91440" bIns="45720" rtlCol="0" anchor="t"/>
          <a:lstStyle/>
          <a:p>
            <a:pPr algn="ctr"/>
            <a:r>
              <a:rPr lang="en-US" b="1" dirty="0">
                <a:solidFill>
                  <a:srgbClr val="000000"/>
                </a:solidFill>
                <a:latin typeface="MiSans" pitchFamily="34" charset="0"/>
                <a:ea typeface="MiSans" pitchFamily="34" charset="-122"/>
                <a:cs typeface="B Titr" panose="00000700000000000000" pitchFamily="2" charset="-78"/>
              </a:rPr>
              <a:t>عوامل خطر غیرقابل تغییر</a:t>
            </a:r>
          </a:p>
        </p:txBody>
      </p:sp>
      <p:sp>
        <p:nvSpPr>
          <p:cNvPr id="8" name="Text 6"/>
          <p:cNvSpPr/>
          <p:nvPr/>
        </p:nvSpPr>
        <p:spPr>
          <a:xfrm>
            <a:off x="321310" y="2867025"/>
            <a:ext cx="2691765" cy="3194721"/>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سابقه خانوادگی در بستگان درجه یک مادر، خواهر و دختر خطر را به طور قابل توجهی </a:t>
            </a:r>
            <a:r>
              <a:rPr lang="en-US" sz="1400" b="1" dirty="0" err="1">
                <a:solidFill>
                  <a:srgbClr val="000000"/>
                </a:solidFill>
                <a:latin typeface="MiSans" pitchFamily="34" charset="0"/>
                <a:ea typeface="MiSans" pitchFamily="34" charset="-122"/>
                <a:cs typeface="B Nazanin" panose="00000400000000000000" pitchFamily="2" charset="-78"/>
              </a:rPr>
              <a:t>افزایش</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می‌دهد</a:t>
            </a:r>
            <a:endParaRPr lang="en-US" sz="14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 جهش‌های ژنی BRCA1 و BRCA2 عامل ۵ تا ۱۰ درصد سرطان‌های پستان هستند. </a:t>
            </a:r>
          </a:p>
          <a:p>
            <a:pPr algn="r" rtl="1">
              <a:lnSpc>
                <a:spcPct val="130000"/>
              </a:lnSpc>
            </a:pPr>
            <a:r>
              <a:rPr lang="en-US" sz="1400" b="1" dirty="0" err="1">
                <a:solidFill>
                  <a:srgbClr val="000000"/>
                </a:solidFill>
                <a:latin typeface="MiSans" pitchFamily="34" charset="0"/>
                <a:ea typeface="MiSans" pitchFamily="34" charset="-122"/>
                <a:cs typeface="B Nazanin" panose="00000400000000000000" pitchFamily="2" charset="-78"/>
              </a:rPr>
              <a:t>سن</a:t>
            </a:r>
            <a:r>
              <a:rPr lang="en-US" sz="1400" b="1" dirty="0">
                <a:solidFill>
                  <a:srgbClr val="000000"/>
                </a:solidFill>
                <a:latin typeface="MiSans" pitchFamily="34" charset="0"/>
                <a:ea typeface="MiSans" pitchFamily="34" charset="-122"/>
                <a:cs typeface="B Nazanin" panose="00000400000000000000" pitchFamily="2" charset="-78"/>
              </a:rPr>
              <a:t> بالاتر، سابقه شخصی سرطان پستان، شروع زودرس قاعدگی قبل از ۱۲ سالگی، یائسگی دیررس بعد از ۵۵ سالگی، و نژاد سفیدپوست از عوامل غیرقابل تغییر دیگرند</a:t>
            </a:r>
            <a:r>
              <a:rPr lang="en-US" sz="1600" dirty="0">
                <a:solidFill>
                  <a:srgbClr val="000000"/>
                </a:solidFill>
                <a:latin typeface="MiSans" pitchFamily="34" charset="0"/>
                <a:ea typeface="MiSans" pitchFamily="34" charset="-122"/>
                <a:cs typeface="B Nazanin" panose="00000400000000000000" pitchFamily="2" charset="-78"/>
              </a:rPr>
              <a:t>.</a:t>
            </a:r>
          </a:p>
        </p:txBody>
      </p:sp>
      <p:sp>
        <p:nvSpPr>
          <p:cNvPr id="9" name="Text 7"/>
          <p:cNvSpPr/>
          <p:nvPr/>
        </p:nvSpPr>
        <p:spPr>
          <a:xfrm>
            <a:off x="3300730" y="2105025"/>
            <a:ext cx="2669540" cy="750570"/>
          </a:xfrm>
          <a:prstGeom prst="rect">
            <a:avLst/>
          </a:prstGeom>
          <a:noFill/>
          <a:ln/>
        </p:spPr>
        <p:txBody>
          <a:bodyPr wrap="square" lIns="91440" tIns="45720" rIns="91440" bIns="45720" rtlCol="0" anchor="t"/>
          <a:lstStyle/>
          <a:p>
            <a:pPr algn="ctr">
              <a:lnSpc>
                <a:spcPct val="100000"/>
              </a:lnSpc>
            </a:pPr>
            <a:r>
              <a:rPr lang="en-US" sz="1800" b="1" dirty="0">
                <a:solidFill>
                  <a:srgbClr val="000000"/>
                </a:solidFill>
                <a:latin typeface="MiSans" pitchFamily="34" charset="0"/>
                <a:ea typeface="MiSans" pitchFamily="34" charset="-122"/>
                <a:cs typeface="B Titr" panose="00000700000000000000" pitchFamily="2" charset="-78"/>
              </a:rPr>
              <a:t>عوامل خطر قابل تغییر</a:t>
            </a:r>
            <a:endParaRPr lang="en-US" sz="1600" dirty="0">
              <a:cs typeface="B Titr" panose="00000700000000000000" pitchFamily="2" charset="-78"/>
            </a:endParaRPr>
          </a:p>
        </p:txBody>
      </p:sp>
      <p:sp>
        <p:nvSpPr>
          <p:cNvPr id="10" name="Text 8"/>
          <p:cNvSpPr/>
          <p:nvPr/>
        </p:nvSpPr>
        <p:spPr>
          <a:xfrm>
            <a:off x="3277870" y="2867025"/>
            <a:ext cx="2691765" cy="2596865"/>
          </a:xfrm>
          <a:prstGeom prst="rect">
            <a:avLst/>
          </a:prstGeom>
          <a:noFill/>
          <a:ln/>
        </p:spPr>
        <p:txBody>
          <a:bodyPr wrap="square" lIns="91440" tIns="45720" rIns="91440" bIns="45720" rtlCol="0" anchor="t">
            <a:spAutoFit/>
          </a:bodyPr>
          <a:lstStyle/>
          <a:p>
            <a:pPr algn="r" rtl="1">
              <a:lnSpc>
                <a:spcPct val="130000"/>
              </a:lnSpc>
            </a:pPr>
            <a:r>
              <a:rPr lang="en-US" sz="1400" dirty="0">
                <a:solidFill>
                  <a:srgbClr val="000000"/>
                </a:solidFill>
                <a:latin typeface="MiSans" pitchFamily="34" charset="0"/>
                <a:ea typeface="MiSans" pitchFamily="34" charset="-122"/>
                <a:cs typeface="B Nazanin" panose="00000400000000000000" pitchFamily="2" charset="-78"/>
              </a:rPr>
              <a:t>چاقی به ویژه پس از یائسگی، کم‌تحرکی، مصرف الکل و دخانیات، تغذیه ناسالم با چربی‌های اشباع‌شده و گوشت قرمز فرآوری‌شده، عدم شیردهی، سن بالای مادر در زمان اولین زایمان، و مصرف طولانی‌مدت هورمون‌های جایگزینی یائسگی از عوامل قابل اصلاح هستند. قرص‌های ضدبارداری خوراکی ممکن است خطر را اندکی افزایش دهند اما پس از قطع مصرف به حالت اولیه بازمی‌گردد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1" name="Text 9"/>
          <p:cNvSpPr/>
          <p:nvPr/>
        </p:nvSpPr>
        <p:spPr>
          <a:xfrm>
            <a:off x="6215380" y="2105025"/>
            <a:ext cx="2669540" cy="750570"/>
          </a:xfrm>
          <a:prstGeom prst="rect">
            <a:avLst/>
          </a:prstGeom>
          <a:noFill/>
          <a:ln/>
        </p:spPr>
        <p:txBody>
          <a:bodyPr wrap="square" lIns="91440" tIns="45720" rIns="91440" bIns="45720" rtlCol="0" anchor="t"/>
          <a:lstStyle/>
          <a:p>
            <a:pPr algn="ctr">
              <a:lnSpc>
                <a:spcPct val="100000"/>
              </a:lnSpc>
            </a:pPr>
            <a:r>
              <a:rPr lang="en-US" b="1" dirty="0">
                <a:solidFill>
                  <a:srgbClr val="000000"/>
                </a:solidFill>
                <a:latin typeface="MiSans" pitchFamily="34" charset="0"/>
                <a:ea typeface="MiSans" pitchFamily="34" charset="-122"/>
                <a:cs typeface="B Titr" panose="00000700000000000000" pitchFamily="2" charset="-78"/>
              </a:rPr>
              <a:t>علائم هشداردهنده</a:t>
            </a:r>
          </a:p>
        </p:txBody>
      </p:sp>
      <p:sp>
        <p:nvSpPr>
          <p:cNvPr id="12" name="Text 10"/>
          <p:cNvSpPr/>
          <p:nvPr/>
        </p:nvSpPr>
        <p:spPr>
          <a:xfrm>
            <a:off x="6192520" y="2867025"/>
            <a:ext cx="2691765" cy="2596865"/>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توده پستانی یا زیر بغل، تغییر در شکل یا اندازه پستان، تغییرات پوستی مانند پوست پرتقالی‌شدن، اگزما، قرمزی یا زخم، فرورفتگی یا خراشیدگی نوک پستان، </a:t>
            </a:r>
            <a:r>
              <a:rPr lang="en-US" sz="1400" b="1" dirty="0" err="1">
                <a:solidFill>
                  <a:srgbClr val="000000"/>
                </a:solidFill>
                <a:latin typeface="MiSans" pitchFamily="34" charset="0"/>
                <a:ea typeface="MiSans" pitchFamily="34" charset="-122"/>
                <a:cs typeface="B Nazanin" panose="00000400000000000000" pitchFamily="2" charset="-78"/>
              </a:rPr>
              <a:t>ترشح</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خودبخودی</a:t>
            </a:r>
            <a:r>
              <a:rPr lang="en-US" sz="1400" b="1" dirty="0">
                <a:solidFill>
                  <a:srgbClr val="000000"/>
                </a:solidFill>
                <a:latin typeface="MiSans" pitchFamily="34" charset="0"/>
                <a:ea typeface="MiSans" pitchFamily="34" charset="-122"/>
                <a:cs typeface="B Nazanin" panose="00000400000000000000" pitchFamily="2" charset="-78"/>
              </a:rPr>
              <a:t>، یک‌طرفه، خونی یا سروزی از نوک پستان، و تورم غدد لنفاوی از مهم‌ترین علائم هشداردهنده هستند که نیاز به بررسی فوری پزشکی دارند.</a:t>
            </a:r>
          </a:p>
        </p:txBody>
      </p:sp>
      <p:sp>
        <p:nvSpPr>
          <p:cNvPr id="13" name="Text 11"/>
          <p:cNvSpPr/>
          <p:nvPr/>
        </p:nvSpPr>
        <p:spPr>
          <a:xfrm>
            <a:off x="8884285" y="2105025"/>
            <a:ext cx="2915285" cy="750570"/>
          </a:xfrm>
          <a:prstGeom prst="rect">
            <a:avLst/>
          </a:prstGeom>
          <a:noFill/>
          <a:ln/>
        </p:spPr>
        <p:txBody>
          <a:bodyPr wrap="square" lIns="91440" tIns="45720" rIns="91440" bIns="45720" rtlCol="0" anchor="t"/>
          <a:lstStyle/>
          <a:p>
            <a:pPr algn="ctr"/>
            <a:r>
              <a:rPr lang="en-US" b="1" dirty="0">
                <a:solidFill>
                  <a:srgbClr val="000000"/>
                </a:solidFill>
                <a:latin typeface="MiSans" pitchFamily="34" charset="0"/>
                <a:ea typeface="MiSans" pitchFamily="34" charset="-122"/>
                <a:cs typeface="B Titr" panose="00000700000000000000" pitchFamily="2" charset="-78"/>
              </a:rPr>
              <a:t>روش‌های پیشگیری و غربالگری</a:t>
            </a:r>
          </a:p>
        </p:txBody>
      </p:sp>
      <p:sp>
        <p:nvSpPr>
          <p:cNvPr id="14" name="Text 12"/>
          <p:cNvSpPr/>
          <p:nvPr/>
        </p:nvSpPr>
        <p:spPr>
          <a:xfrm>
            <a:off x="9107170" y="2867025"/>
            <a:ext cx="2691765" cy="3147978"/>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خودآزمایی پستان ماهانه از سن ۲۰ سالگی آغاز شود. معاینه بالینی توسط پزشک یا ماما هر یک تا دو سال انجام گردد. ماموگرافی غربالگری از ۴۰ سالگی سالانه یا هر دو سال توصیه می‌شود. در صورت سابقه خانوادگی، غربالگری زودتر و مکررتر لازم است. حفظ وزن متعادل، فعالیت بدنی منظم، پرهیز از الکل و سیگار، شیردهی به فرزند، و مصرف میوه و سبزیجات از راهکارهای پیشگیرانه مؤثرند.</a:t>
            </a:r>
          </a:p>
        </p:txBody>
      </p:sp>
      <p:pic>
        <p:nvPicPr>
          <p:cNvPr id="15" name="Picture 14"/>
          <p:cNvPicPr>
            <a:picLocks noChangeAspect="1"/>
          </p:cNvPicPr>
          <p:nvPr/>
        </p:nvPicPr>
        <p:blipFill>
          <a:blip r:embed="rId3"/>
          <a:stretch>
            <a:fillRect/>
          </a:stretch>
        </p:blipFill>
        <p:spPr>
          <a:xfrm>
            <a:off x="251460" y="155226"/>
            <a:ext cx="2243165" cy="1482091"/>
          </a:xfrm>
          <a:prstGeom prst="ellipse">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rot="21000000">
            <a:off x="313619" y="2055032"/>
            <a:ext cx="3241645" cy="389572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pic>
        <p:nvPicPr>
          <p:cNvPr id="3" name="Image 0" descr="https://kimi-img.moonshot.cn/pub/slides/slides_tmpl/image/25-08-27-20:03:50-d2nf89h8bjvh7rlj09l0.png"/>
          <p:cNvPicPr>
            <a:picLocks noChangeAspect="1"/>
          </p:cNvPicPr>
          <p:nvPr/>
        </p:nvPicPr>
        <p:blipFill>
          <a:blip r:embed="rId3"/>
          <a:stretch>
            <a:fillRect/>
          </a:stretch>
        </p:blipFill>
        <p:spPr>
          <a:xfrm>
            <a:off x="409403" y="2173085"/>
            <a:ext cx="3537253" cy="3907790"/>
          </a:xfrm>
          <a:prstGeom prst="rect">
            <a:avLst/>
          </a:prstGeom>
        </p:spPr>
      </p:pic>
      <p:sp>
        <p:nvSpPr>
          <p:cNvPr id="4" name="Shape 1"/>
          <p:cNvSpPr/>
          <p:nvPr/>
        </p:nvSpPr>
        <p:spPr>
          <a:xfrm rot="21000000">
            <a:off x="4404995" y="1683385"/>
            <a:ext cx="3241645" cy="389572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pic>
        <p:nvPicPr>
          <p:cNvPr id="5" name="Image 1" descr="https://kimi-img.moonshot.cn/pub/slides/slides_tmpl/image/25-08-27-20:03:50-d2nf89h8bjvh7rlj09l0.png"/>
          <p:cNvPicPr>
            <a:picLocks noChangeAspect="1"/>
          </p:cNvPicPr>
          <p:nvPr/>
        </p:nvPicPr>
        <p:blipFill>
          <a:blip r:embed="rId3"/>
          <a:stretch>
            <a:fillRect/>
          </a:stretch>
        </p:blipFill>
        <p:spPr>
          <a:xfrm>
            <a:off x="4566617" y="1897380"/>
            <a:ext cx="3537253" cy="3907790"/>
          </a:xfrm>
          <a:prstGeom prst="rect">
            <a:avLst/>
          </a:prstGeom>
        </p:spPr>
      </p:pic>
      <p:sp>
        <p:nvSpPr>
          <p:cNvPr id="6" name="Shape 2"/>
          <p:cNvSpPr/>
          <p:nvPr/>
        </p:nvSpPr>
        <p:spPr>
          <a:xfrm rot="21000000">
            <a:off x="8315325" y="1683385"/>
            <a:ext cx="3241645" cy="389572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pic>
        <p:nvPicPr>
          <p:cNvPr id="7" name="Image 2" descr="https://kimi-img.moonshot.cn/pub/slides/slides_tmpl/image/25-08-27-20:03:50-d2nf89h8bjvh7rlj09l0.png"/>
          <p:cNvPicPr>
            <a:picLocks noChangeAspect="1"/>
          </p:cNvPicPr>
          <p:nvPr/>
        </p:nvPicPr>
        <p:blipFill>
          <a:blip r:embed="rId3"/>
          <a:stretch>
            <a:fillRect/>
          </a:stretch>
        </p:blipFill>
        <p:spPr>
          <a:xfrm>
            <a:off x="8476947" y="1897380"/>
            <a:ext cx="3537253" cy="3907790"/>
          </a:xfrm>
          <a:prstGeom prst="rect">
            <a:avLst/>
          </a:prstGeom>
        </p:spPr>
      </p:pic>
      <p:sp>
        <p:nvSpPr>
          <p:cNvPr id="8" name="Text 3"/>
          <p:cNvSpPr/>
          <p:nvPr/>
        </p:nvSpPr>
        <p:spPr>
          <a:xfrm>
            <a:off x="1751045" y="357989"/>
            <a:ext cx="10248265" cy="1569660"/>
          </a:xfrm>
          <a:prstGeom prst="rect">
            <a:avLst/>
          </a:prstGeom>
          <a:noFill/>
          <a:ln/>
        </p:spPr>
        <p:txBody>
          <a:bodyPr wrap="square" lIns="91440" tIns="45720" rIns="91440" bIns="45720" rtlCol="0" anchor="t">
            <a:spAutoFit/>
          </a:bodyPr>
          <a:lstStyle/>
          <a:p>
            <a:pPr algn="ctr" rtl="1">
              <a:lnSpc>
                <a:spcPct val="100000"/>
              </a:lnSpc>
            </a:pPr>
            <a:r>
              <a:rPr lang="en-US" sz="3200" b="1" dirty="0">
                <a:solidFill>
                  <a:schemeClr val="accent1">
                    <a:lumMod val="50000"/>
                  </a:schemeClr>
                </a:solidFill>
                <a:latin typeface="MiSans" pitchFamily="34" charset="0"/>
                <a:ea typeface="MiSans" pitchFamily="34" charset="-122"/>
                <a:cs typeface="B Titr" panose="00000700000000000000" pitchFamily="2" charset="-78"/>
              </a:rPr>
              <a:t>سرطان روده بزرگ و </a:t>
            </a:r>
            <a:r>
              <a:rPr lang="en-US" sz="3200" b="1" dirty="0" err="1">
                <a:solidFill>
                  <a:schemeClr val="accent1">
                    <a:lumMod val="50000"/>
                  </a:schemeClr>
                </a:solidFill>
                <a:latin typeface="MiSans" pitchFamily="34" charset="0"/>
                <a:ea typeface="MiSans" pitchFamily="34" charset="-122"/>
                <a:cs typeface="B Titr" panose="00000700000000000000" pitchFamily="2" charset="-78"/>
              </a:rPr>
              <a:t>غربالگری</a:t>
            </a:r>
            <a:endParaRPr lang="fa-IR" sz="3200" b="1" dirty="0">
              <a:solidFill>
                <a:schemeClr val="accent1">
                  <a:lumMod val="50000"/>
                </a:schemeClr>
              </a:solidFill>
              <a:latin typeface="MiSans" pitchFamily="34" charset="0"/>
              <a:ea typeface="MiSans" pitchFamily="34" charset="-122"/>
              <a:cs typeface="B Titr" panose="00000700000000000000" pitchFamily="2" charset="-78"/>
            </a:endParaRPr>
          </a:p>
          <a:p>
            <a:pPr>
              <a:lnSpc>
                <a:spcPct val="100000"/>
              </a:lnSpc>
            </a:pPr>
            <a:endParaRPr lang="en-US" sz="3200" b="1" dirty="0">
              <a:solidFill>
                <a:schemeClr val="accent3">
                  <a:lumMod val="75000"/>
                </a:schemeClr>
              </a:solidFill>
              <a:latin typeface="MiSans" pitchFamily="34" charset="0"/>
              <a:ea typeface="MiSans" pitchFamily="34" charset="-122"/>
              <a:cs typeface="B Titr" panose="00000700000000000000" pitchFamily="2" charset="-78"/>
            </a:endParaRPr>
          </a:p>
          <a:p>
            <a:pPr algn="ctr" rtl="1">
              <a:lnSpc>
                <a:spcPct val="100000"/>
              </a:lnSpc>
            </a:pPr>
            <a:r>
              <a:rPr lang="fa-IR" sz="1600" b="1" dirty="0">
                <a:latin typeface="MiSans" pitchFamily="34" charset="0"/>
                <a:ea typeface="MiSans" pitchFamily="34" charset="-122"/>
                <a:cs typeface="B Titr" panose="00000700000000000000" pitchFamily="2" charset="-78"/>
              </a:rPr>
              <a:t>این سرطان اغلب با پولیپ های پیش سرطانی اغاز می شود.امار نشان می دهد هر روز 37 نفر به سرطان روده بزرگ و مقعد مبتلا می شوند. </a:t>
            </a:r>
          </a:p>
          <a:p>
            <a:pPr>
              <a:lnSpc>
                <a:spcPct val="100000"/>
              </a:lnSpc>
            </a:pPr>
            <a:endParaRPr lang="fa-IR" sz="1600" b="1" dirty="0">
              <a:latin typeface="MiSans" pitchFamily="34" charset="0"/>
              <a:ea typeface="MiSans" pitchFamily="34" charset="-122"/>
              <a:cs typeface="B Titr" panose="00000700000000000000" pitchFamily="2" charset="-78"/>
            </a:endParaRPr>
          </a:p>
        </p:txBody>
      </p:sp>
      <p:sp>
        <p:nvSpPr>
          <p:cNvPr id="9" name="Text 4"/>
          <p:cNvSpPr/>
          <p:nvPr/>
        </p:nvSpPr>
        <p:spPr>
          <a:xfrm>
            <a:off x="632460" y="2271395"/>
            <a:ext cx="3222625" cy="369332"/>
          </a:xfrm>
          <a:prstGeom prst="rect">
            <a:avLst/>
          </a:prstGeom>
          <a:noFill/>
          <a:ln/>
        </p:spPr>
        <p:txBody>
          <a:bodyPr wrap="square" lIns="91440" tIns="45720" rIns="91440" bIns="45720" rtlCol="0" anchor="t">
            <a:spAutoFit/>
          </a:bodyPr>
          <a:lstStyle/>
          <a:p>
            <a:pPr algn="ctr">
              <a:lnSpc>
                <a:spcPct val="100000"/>
              </a:lnSpc>
            </a:pPr>
            <a:r>
              <a:rPr lang="en-US" b="1" dirty="0">
                <a:solidFill>
                  <a:srgbClr val="000000"/>
                </a:solidFill>
                <a:latin typeface="MiSans" pitchFamily="34" charset="0"/>
                <a:ea typeface="MiSans" pitchFamily="34" charset="-122"/>
                <a:cs typeface="B Titr" panose="00000700000000000000" pitchFamily="2" charset="-78"/>
              </a:rPr>
              <a:t>عوامل خطر و علائم</a:t>
            </a:r>
          </a:p>
        </p:txBody>
      </p:sp>
      <p:sp>
        <p:nvSpPr>
          <p:cNvPr id="10" name="Text 5"/>
          <p:cNvSpPr/>
          <p:nvPr/>
        </p:nvSpPr>
        <p:spPr>
          <a:xfrm>
            <a:off x="629285" y="2927985"/>
            <a:ext cx="3279140" cy="2666884"/>
          </a:xfrm>
          <a:prstGeom prst="rect">
            <a:avLst/>
          </a:prstGeom>
          <a:noFill/>
          <a:ln/>
        </p:spPr>
        <p:txBody>
          <a:bodyPr wrap="square" lIns="91440" tIns="45720" rIns="91440" bIns="45720" rtlCol="0" anchor="t">
            <a:spAutoFit/>
          </a:bodyPr>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عوامل غیرقابل تغییر: سن بالای ۵۰ سال، سابقه خانوادگی، </a:t>
            </a:r>
            <a:r>
              <a:rPr lang="en-US" sz="1400" b="1" dirty="0" err="1">
                <a:solidFill>
                  <a:srgbClr val="000000"/>
                </a:solidFill>
                <a:latin typeface="MiSans" pitchFamily="34" charset="0"/>
                <a:ea typeface="MiSans" pitchFamily="34" charset="-122"/>
                <a:cs typeface="B Nazanin" panose="00000400000000000000" pitchFamily="2" charset="-78"/>
              </a:rPr>
              <a:t>بیماری‌های</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ارثی</a:t>
            </a:r>
            <a:r>
              <a:rPr lang="en-US" sz="1400" b="1" dirty="0">
                <a:solidFill>
                  <a:srgbClr val="000000"/>
                </a:solidFill>
                <a:latin typeface="MiSans" pitchFamily="34" charset="0"/>
                <a:ea typeface="MiSans" pitchFamily="34" charset="-122"/>
                <a:cs typeface="B Nazanin" panose="00000400000000000000" pitchFamily="2" charset="-78"/>
              </a:rPr>
              <a:t>( FAP )و سندرم لینچ. </a:t>
            </a:r>
          </a:p>
          <a:p>
            <a:pPr algn="r" rtl="1">
              <a:lnSpc>
                <a:spcPct val="120000"/>
              </a:lnSpc>
            </a:pPr>
            <a:r>
              <a:rPr lang="en-US" sz="1400" b="1" dirty="0" err="1">
                <a:solidFill>
                  <a:srgbClr val="000000"/>
                </a:solidFill>
                <a:latin typeface="MiSans" pitchFamily="34" charset="0"/>
                <a:ea typeface="MiSans" pitchFamily="34" charset="-122"/>
                <a:cs typeface="B Nazanin" panose="00000400000000000000" pitchFamily="2" charset="-78"/>
              </a:rPr>
              <a:t>عوامل</a:t>
            </a:r>
            <a:r>
              <a:rPr lang="en-US" sz="1400" b="1" dirty="0">
                <a:solidFill>
                  <a:srgbClr val="000000"/>
                </a:solidFill>
                <a:latin typeface="MiSans" pitchFamily="34" charset="0"/>
                <a:ea typeface="MiSans" pitchFamily="34" charset="-122"/>
                <a:cs typeface="B Nazanin" panose="00000400000000000000" pitchFamily="2" charset="-78"/>
              </a:rPr>
              <a:t> قابل تغییر: رژیم پرگوشت قرمز و فرآوری‌شده، کم‌تحرکی، چاقی، الکل و </a:t>
            </a:r>
            <a:r>
              <a:rPr lang="en-US" sz="1400" b="1" dirty="0" err="1">
                <a:solidFill>
                  <a:srgbClr val="000000"/>
                </a:solidFill>
                <a:latin typeface="MiSans" pitchFamily="34" charset="0"/>
                <a:ea typeface="MiSans" pitchFamily="34" charset="-122"/>
                <a:cs typeface="B Nazanin" panose="00000400000000000000" pitchFamily="2" charset="-78"/>
              </a:rPr>
              <a:t>دخانیات</a:t>
            </a:r>
            <a:endParaRPr lang="fa-IR" sz="1400" b="1" dirty="0">
              <a:solidFill>
                <a:srgbClr val="000000"/>
              </a:solidFill>
              <a:latin typeface="MiSans" pitchFamily="34" charset="0"/>
              <a:ea typeface="MiSans" pitchFamily="34" charset="-122"/>
              <a:cs typeface="B Nazanin" panose="00000400000000000000" pitchFamily="2" charset="-78"/>
            </a:endParaRPr>
          </a:p>
          <a:p>
            <a:pPr algn="r" rtl="1">
              <a:lnSpc>
                <a:spcPct val="120000"/>
              </a:lnSpc>
            </a:pPr>
            <a:endParaRPr lang="fa-IR" sz="1400" b="1" dirty="0">
              <a:solidFill>
                <a:srgbClr val="000000"/>
              </a:solidFill>
              <a:latin typeface="MiSans" pitchFamily="34" charset="0"/>
              <a:ea typeface="MiSans" pitchFamily="34" charset="-122"/>
              <a:cs typeface="B Nazanin" panose="00000400000000000000" pitchFamily="2" charset="-78"/>
            </a:endParaRPr>
          </a:p>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 علائم هشداردهنده: تغییر عادات دفع با یبوست یا اسهال مداوم، خون در مدفوع، درد یا احساس پری مداوم در شکم، کاهش وزن بیش از ده درصد در شش ماه، و خستگی مفرط ناشی از کم‌خونی</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1" name="Text 6"/>
          <p:cNvSpPr/>
          <p:nvPr/>
        </p:nvSpPr>
        <p:spPr>
          <a:xfrm>
            <a:off x="4647565" y="2271395"/>
            <a:ext cx="3222625" cy="369332"/>
          </a:xfrm>
          <a:prstGeom prst="rect">
            <a:avLst/>
          </a:prstGeom>
          <a:noFill/>
          <a:ln/>
        </p:spPr>
        <p:txBody>
          <a:bodyPr wrap="square" lIns="91440" tIns="45720" rIns="91440" bIns="45720" rtlCol="0" anchor="t">
            <a:spAutoFit/>
          </a:bodyPr>
          <a:lstStyle/>
          <a:p>
            <a:pPr algn="ctr"/>
            <a:r>
              <a:rPr lang="en-US" b="1" dirty="0">
                <a:solidFill>
                  <a:srgbClr val="000000"/>
                </a:solidFill>
                <a:latin typeface="MiSans" pitchFamily="34" charset="0"/>
                <a:ea typeface="MiSans" pitchFamily="34" charset="-122"/>
                <a:cs typeface="B Titr" panose="00000700000000000000" pitchFamily="2" charset="-78"/>
              </a:rPr>
              <a:t>بیماری‌های ارثی</a:t>
            </a:r>
          </a:p>
        </p:txBody>
      </p:sp>
      <p:sp>
        <p:nvSpPr>
          <p:cNvPr id="12" name="Text 7"/>
          <p:cNvSpPr/>
          <p:nvPr/>
        </p:nvSpPr>
        <p:spPr>
          <a:xfrm>
            <a:off x="4644390" y="2927985"/>
            <a:ext cx="3279140" cy="3194721"/>
          </a:xfrm>
          <a:prstGeom prst="rect">
            <a:avLst/>
          </a:prstGeom>
          <a:noFill/>
          <a:ln/>
        </p:spPr>
        <p:txBody>
          <a:bodyPr wrap="square" lIns="91440" tIns="45720" rIns="91440" bIns="45720" rtlCol="0" anchor="t">
            <a:spAutoFit/>
          </a:bodyPr>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پولیپوز آدنوماتوز </a:t>
            </a:r>
            <a:r>
              <a:rPr lang="en-US" sz="1400" b="1" dirty="0" err="1">
                <a:solidFill>
                  <a:srgbClr val="000000"/>
                </a:solidFill>
                <a:latin typeface="MiSans" pitchFamily="34" charset="0"/>
                <a:ea typeface="MiSans" pitchFamily="34" charset="-122"/>
                <a:cs typeface="B Nazanin" panose="00000400000000000000" pitchFamily="2" charset="-78"/>
              </a:rPr>
              <a:t>خانوادگی</a:t>
            </a:r>
            <a:r>
              <a:rPr lang="en-US" sz="1400" b="1" dirty="0">
                <a:solidFill>
                  <a:srgbClr val="000000"/>
                </a:solidFill>
                <a:latin typeface="MiSans" pitchFamily="34" charset="0"/>
                <a:ea typeface="MiSans" pitchFamily="34" charset="-122"/>
                <a:cs typeface="B Nazanin" panose="00000400000000000000" pitchFamily="2" charset="-78"/>
              </a:rPr>
              <a:t> FAP </a:t>
            </a:r>
          </a:p>
          <a:p>
            <a:pPr algn="r" rtl="1">
              <a:lnSpc>
                <a:spcPct val="120000"/>
              </a:lnSpc>
            </a:pPr>
            <a:r>
              <a:rPr lang="fa-IR" sz="1400" b="1" dirty="0">
                <a:solidFill>
                  <a:srgbClr val="000000"/>
                </a:solidFill>
                <a:latin typeface="MiSans" pitchFamily="34" charset="0"/>
                <a:ea typeface="MiSans" pitchFamily="34" charset="-122"/>
                <a:cs typeface="B Nazanin" panose="00000400000000000000" pitchFamily="2" charset="-78"/>
              </a:rPr>
              <a:t>ن</a:t>
            </a:r>
            <a:r>
              <a:rPr lang="en-US" sz="1400" b="1" dirty="0" err="1">
                <a:solidFill>
                  <a:srgbClr val="000000"/>
                </a:solidFill>
                <a:latin typeface="MiSans" pitchFamily="34" charset="0"/>
                <a:ea typeface="MiSans" pitchFamily="34" charset="-122"/>
                <a:cs typeface="B Nazanin" panose="00000400000000000000" pitchFamily="2" charset="-78"/>
              </a:rPr>
              <a:t>وع</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شدید</a:t>
            </a:r>
            <a:r>
              <a:rPr lang="en-US" sz="1400" b="1" dirty="0">
                <a:solidFill>
                  <a:srgbClr val="000000"/>
                </a:solidFill>
                <a:latin typeface="MiSans" pitchFamily="34" charset="0"/>
                <a:ea typeface="MiSans" pitchFamily="34" charset="-122"/>
                <a:cs typeface="B Nazanin" panose="00000400000000000000" pitchFamily="2" charset="-78"/>
              </a:rPr>
              <a:t>:  صدها تا </a:t>
            </a:r>
            <a:r>
              <a:rPr lang="en-US" sz="1400" b="1" dirty="0" err="1">
                <a:solidFill>
                  <a:srgbClr val="000000"/>
                </a:solidFill>
                <a:latin typeface="MiSans" pitchFamily="34" charset="0"/>
                <a:ea typeface="MiSans" pitchFamily="34" charset="-122"/>
                <a:cs typeface="B Nazanin" panose="00000400000000000000" pitchFamily="2" charset="-78"/>
              </a:rPr>
              <a:t>هزاران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پولیپ</a:t>
            </a:r>
            <a:r>
              <a:rPr lang="en-US" sz="1400" b="1" dirty="0">
                <a:solidFill>
                  <a:srgbClr val="000000"/>
                </a:solidFill>
                <a:latin typeface="MiSans" pitchFamily="34" charset="0"/>
                <a:ea typeface="MiSans" pitchFamily="34" charset="-122"/>
                <a:cs typeface="B Nazanin" panose="00000400000000000000" pitchFamily="2" charset="-78"/>
              </a:rPr>
              <a:t> </a:t>
            </a:r>
            <a:r>
              <a:rPr lang="fa-IR" sz="1400" b="1" dirty="0">
                <a:solidFill>
                  <a:srgbClr val="000000"/>
                </a:solidFill>
                <a:latin typeface="MiSans" pitchFamily="34" charset="0"/>
                <a:ea typeface="MiSans" pitchFamily="34" charset="-122"/>
                <a:cs typeface="B Nazanin" panose="00000400000000000000" pitchFamily="2" charset="-78"/>
              </a:rPr>
              <a:t>در روده </a:t>
            </a:r>
            <a:endParaRPr lang="en-US" sz="1400" b="1" dirty="0">
              <a:solidFill>
                <a:srgbClr val="000000"/>
              </a:solidFill>
              <a:latin typeface="MiSans" pitchFamily="34" charset="0"/>
              <a:ea typeface="MiSans" pitchFamily="34" charset="-122"/>
              <a:cs typeface="B Nazanin" panose="00000400000000000000" pitchFamily="2" charset="-78"/>
            </a:endParaRPr>
          </a:p>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از</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کودکی</a:t>
            </a:r>
            <a:r>
              <a:rPr lang="en-US" sz="1400" b="1" dirty="0">
                <a:solidFill>
                  <a:srgbClr val="000000"/>
                </a:solidFill>
                <a:latin typeface="MiSans" pitchFamily="34" charset="0"/>
                <a:ea typeface="MiSans" pitchFamily="34" charset="-122"/>
                <a:cs typeface="B Nazanin" panose="00000400000000000000" pitchFamily="2" charset="-78"/>
              </a:rPr>
              <a:t> </a:t>
            </a:r>
            <a:r>
              <a:rPr lang="fa-IR" sz="1400" b="1" dirty="0">
                <a:solidFill>
                  <a:srgbClr val="000000"/>
                </a:solidFill>
                <a:latin typeface="MiSans" pitchFamily="34" charset="0"/>
                <a:ea typeface="MiSans" pitchFamily="34" charset="-122"/>
                <a:cs typeface="B Nazanin" panose="00000400000000000000" pitchFamily="2" charset="-78"/>
              </a:rPr>
              <a:t>ظاهر می شود .</a:t>
            </a:r>
            <a:r>
              <a:rPr lang="en-US" sz="1400" b="1" dirty="0">
                <a:solidFill>
                  <a:srgbClr val="000000"/>
                </a:solidFill>
                <a:latin typeface="MiSans" pitchFamily="34" charset="0"/>
                <a:ea typeface="MiSans" pitchFamily="34" charset="-122"/>
                <a:cs typeface="B Nazanin" panose="00000400000000000000" pitchFamily="2" charset="-78"/>
              </a:rPr>
              <a:t> </a:t>
            </a:r>
          </a:p>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 سرطان تقریباً قطعی تا ۵۰ </a:t>
            </a:r>
            <a:r>
              <a:rPr lang="en-US" sz="1400" b="1" dirty="0" err="1">
                <a:solidFill>
                  <a:srgbClr val="000000"/>
                </a:solidFill>
                <a:latin typeface="MiSans" pitchFamily="34" charset="0"/>
                <a:ea typeface="MiSans" pitchFamily="34" charset="-122"/>
                <a:cs typeface="B Nazanin" panose="00000400000000000000" pitchFamily="2" charset="-78"/>
              </a:rPr>
              <a:t>سالگی</a:t>
            </a:r>
            <a:r>
              <a:rPr lang="fa-IR" sz="1400" b="1" dirty="0">
                <a:solidFill>
                  <a:srgbClr val="000000"/>
                </a:solidFill>
                <a:latin typeface="MiSans" pitchFamily="34" charset="0"/>
                <a:ea typeface="MiSans" pitchFamily="34" charset="-122"/>
                <a:cs typeface="B Nazanin" panose="00000400000000000000" pitchFamily="2" charset="-78"/>
              </a:rPr>
              <a:t>.</a:t>
            </a:r>
            <a:endParaRPr lang="en-US" sz="1400" b="1" dirty="0">
              <a:solidFill>
                <a:srgbClr val="000000"/>
              </a:solidFill>
              <a:latin typeface="MiSans" pitchFamily="34" charset="0"/>
              <a:ea typeface="MiSans" pitchFamily="34" charset="-122"/>
              <a:cs typeface="B Nazanin" panose="00000400000000000000" pitchFamily="2" charset="-78"/>
            </a:endParaRPr>
          </a:p>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نوع</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خفیف‌تر</a:t>
            </a:r>
            <a:r>
              <a:rPr lang="en-US" sz="1400" b="1" dirty="0">
                <a:solidFill>
                  <a:srgbClr val="000000"/>
                </a:solidFill>
                <a:latin typeface="MiSans" pitchFamily="34" charset="0"/>
                <a:ea typeface="MiSans" pitchFamily="34" charset="-122"/>
                <a:cs typeface="B Nazanin" panose="00000400000000000000" pitchFamily="2" charset="-78"/>
              </a:rPr>
              <a:t>: با تعداد کمتر پولیپ و احتمال ۷۰ درصدی </a:t>
            </a:r>
            <a:r>
              <a:rPr lang="en-US" sz="1400" b="1" dirty="0" err="1">
                <a:solidFill>
                  <a:srgbClr val="000000"/>
                </a:solidFill>
                <a:latin typeface="MiSans" pitchFamily="34" charset="0"/>
                <a:ea typeface="MiSans" pitchFamily="34" charset="-122"/>
                <a:cs typeface="B Nazanin" panose="00000400000000000000" pitchFamily="2" charset="-78"/>
              </a:rPr>
              <a:t>سرطان</a:t>
            </a:r>
            <a:r>
              <a:rPr lang="en-US" sz="1400" b="1" dirty="0">
                <a:solidFill>
                  <a:srgbClr val="000000"/>
                </a:solidFill>
                <a:latin typeface="MiSans" pitchFamily="34" charset="0"/>
                <a:ea typeface="MiSans" pitchFamily="34" charset="-122"/>
                <a:cs typeface="B Nazanin" panose="00000400000000000000" pitchFamily="2" charset="-78"/>
              </a:rPr>
              <a:t>.</a:t>
            </a:r>
          </a:p>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 سندرم لینچ HNPCC شایع‌ترین علت ارثی </a:t>
            </a:r>
            <a:r>
              <a:rPr lang="en-US" sz="1400" b="1" dirty="0" err="1">
                <a:solidFill>
                  <a:srgbClr val="000000"/>
                </a:solidFill>
                <a:latin typeface="MiSans" pitchFamily="34" charset="0"/>
                <a:ea typeface="MiSans" pitchFamily="34" charset="-122"/>
                <a:cs typeface="B Nazanin" panose="00000400000000000000" pitchFamily="2" charset="-78"/>
              </a:rPr>
              <a:t>سرطان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روده</a:t>
            </a:r>
            <a:endParaRPr lang="en-US" sz="1400" b="1" dirty="0">
              <a:solidFill>
                <a:srgbClr val="000000"/>
              </a:solidFill>
              <a:latin typeface="MiSans" pitchFamily="34" charset="0"/>
              <a:ea typeface="MiSans" pitchFamily="34" charset="-122"/>
              <a:cs typeface="B Nazanin" panose="00000400000000000000" pitchFamily="2" charset="-78"/>
            </a:endParaRPr>
          </a:p>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 با احتمال ابتلا قبل از ۵۰ </a:t>
            </a:r>
            <a:r>
              <a:rPr lang="en-US" sz="1400" b="1" dirty="0" err="1">
                <a:solidFill>
                  <a:srgbClr val="000000"/>
                </a:solidFill>
                <a:latin typeface="MiSans" pitchFamily="34" charset="0"/>
                <a:ea typeface="MiSans" pitchFamily="34" charset="-122"/>
                <a:cs typeface="B Nazanin" panose="00000400000000000000" pitchFamily="2" charset="-78"/>
              </a:rPr>
              <a:t>سالگی</a:t>
            </a:r>
            <a:r>
              <a:rPr lang="en-US" sz="1400" b="1" dirty="0">
                <a:solidFill>
                  <a:srgbClr val="000000"/>
                </a:solidFill>
                <a:latin typeface="MiSans" pitchFamily="34" charset="0"/>
                <a:ea typeface="MiSans" pitchFamily="34" charset="-122"/>
                <a:cs typeface="B Nazanin" panose="00000400000000000000" pitchFamily="2" charset="-78"/>
              </a:rPr>
              <a:t>. </a:t>
            </a:r>
            <a:r>
              <a:rPr lang="fa-IR" sz="1400" b="1" dirty="0">
                <a:solidFill>
                  <a:srgbClr val="000000"/>
                </a:solidFill>
                <a:latin typeface="MiSans" pitchFamily="34" charset="0"/>
                <a:ea typeface="MiSans" pitchFamily="34" charset="-122"/>
                <a:cs typeface="B Nazanin" panose="00000400000000000000" pitchFamily="2" charset="-78"/>
              </a:rPr>
              <a:t>به</a:t>
            </a:r>
            <a:r>
              <a:rPr lang="en-US" sz="1400" b="1" dirty="0">
                <a:solidFill>
                  <a:srgbClr val="000000"/>
                </a:solidFill>
                <a:latin typeface="MiSans" pitchFamily="34" charset="0"/>
                <a:ea typeface="MiSans" pitchFamily="34" charset="-122"/>
                <a:cs typeface="B Nazanin" panose="00000400000000000000" pitchFamily="2" charset="-78"/>
              </a:rPr>
              <a:t> سرطان‌های معده، پانکراس، </a:t>
            </a:r>
            <a:r>
              <a:rPr lang="fa-IR" sz="1400" b="1" dirty="0">
                <a:solidFill>
                  <a:srgbClr val="000000"/>
                </a:solidFill>
                <a:latin typeface="MiSans" pitchFamily="34" charset="0"/>
                <a:ea typeface="MiSans" pitchFamily="34" charset="-122"/>
                <a:cs typeface="B Nazanin" panose="00000400000000000000" pitchFamily="2" charset="-78"/>
              </a:rPr>
              <a:t>رحم تخمدان </a:t>
            </a:r>
            <a:r>
              <a:rPr lang="en-US" sz="1400" b="1" dirty="0">
                <a:solidFill>
                  <a:srgbClr val="000000"/>
                </a:solidFill>
                <a:latin typeface="MiSans" pitchFamily="34" charset="0"/>
                <a:ea typeface="MiSans" pitchFamily="34" charset="-122"/>
                <a:cs typeface="B Nazanin" panose="00000400000000000000" pitchFamily="2" charset="-78"/>
              </a:rPr>
              <a:t> کبد و مغز را نیز افزایش می‌دهند. آزمایش ژنتیک جهش را مشخص می‌کند.</a:t>
            </a:r>
          </a:p>
        </p:txBody>
      </p:sp>
      <p:sp>
        <p:nvSpPr>
          <p:cNvPr id="13" name="Text 8"/>
          <p:cNvSpPr/>
          <p:nvPr/>
        </p:nvSpPr>
        <p:spPr>
          <a:xfrm>
            <a:off x="8641715" y="2271395"/>
            <a:ext cx="3166745" cy="369332"/>
          </a:xfrm>
          <a:prstGeom prst="rect">
            <a:avLst/>
          </a:prstGeom>
          <a:noFill/>
          <a:ln/>
        </p:spPr>
        <p:txBody>
          <a:bodyPr wrap="square" lIns="91440" tIns="45720" rIns="91440" bIns="45720" rtlCol="0" anchor="t">
            <a:spAutoFit/>
          </a:bodyPr>
          <a:lstStyle/>
          <a:p>
            <a:pPr algn="ctr">
              <a:lnSpc>
                <a:spcPct val="100000"/>
              </a:lnSpc>
            </a:pPr>
            <a:r>
              <a:rPr lang="en-US" sz="1800" b="1" dirty="0">
                <a:solidFill>
                  <a:srgbClr val="000000"/>
                </a:solidFill>
                <a:latin typeface="MiSans" pitchFamily="34" charset="0"/>
                <a:ea typeface="MiSans" pitchFamily="34" charset="-122"/>
                <a:cs typeface="B Titr" panose="00000700000000000000" pitchFamily="2" charset="-78"/>
              </a:rPr>
              <a:t>روش‌های غربالگری</a:t>
            </a:r>
            <a:endParaRPr lang="en-US" sz="1600" dirty="0">
              <a:cs typeface="B Titr" panose="00000700000000000000" pitchFamily="2" charset="-78"/>
            </a:endParaRPr>
          </a:p>
        </p:txBody>
      </p:sp>
      <p:sp>
        <p:nvSpPr>
          <p:cNvPr id="14" name="Text 9"/>
          <p:cNvSpPr/>
          <p:nvPr/>
        </p:nvSpPr>
        <p:spPr>
          <a:xfrm>
            <a:off x="8638540" y="2927985"/>
            <a:ext cx="3221990" cy="2419124"/>
          </a:xfrm>
          <a:prstGeom prst="rect">
            <a:avLst/>
          </a:prstGeom>
          <a:noFill/>
          <a:ln/>
        </p:spPr>
        <p:txBody>
          <a:bodyPr wrap="square" lIns="91440" tIns="45720" rIns="91440" bIns="45720" rtlCol="0" anchor="t">
            <a:spAutoFit/>
          </a:bodyPr>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آزمایش خون مخفی در مدفوع FIT از ۴۵ سالگی هر دو سال توصیه می‌شود. این آزمایش ساده، بی‌درد و در خانه قابل انجام است و نتیجه مثبت آن نیازمند کولونوسکوپی است. کولونوسکوپی با دوربین داخل روده، پولیپ‌ها را نشان داده و در همان جلسه برمی‌دارد. آمادگی شامل رژیم کم‌فیبر سه روز قبل، مایعات شفاف و داروی تخلیه روده شب قبل است. افراد پرخطر باید زودتر و مکررتر غربالگری شوند.</a:t>
            </a:r>
          </a:p>
        </p:txBody>
      </p:sp>
      <p:pic>
        <p:nvPicPr>
          <p:cNvPr id="15" name="Picture 14"/>
          <p:cNvPicPr>
            <a:picLocks noChangeAspect="1"/>
          </p:cNvPicPr>
          <p:nvPr/>
        </p:nvPicPr>
        <p:blipFill>
          <a:blip r:embed="rId4"/>
          <a:stretch>
            <a:fillRect/>
          </a:stretch>
        </p:blipFill>
        <p:spPr>
          <a:xfrm>
            <a:off x="192690" y="103889"/>
            <a:ext cx="1660634" cy="13552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name="Slide 2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2054860" y="74196"/>
            <a:ext cx="9799955" cy="1169551"/>
          </a:xfrm>
          <a:prstGeom prst="rect">
            <a:avLst/>
          </a:prstGeom>
          <a:noFill/>
          <a:ln/>
        </p:spPr>
        <p:txBody>
          <a:bodyPr wrap="square" lIns="91440" tIns="45720" rIns="91440" bIns="45720" rtlCol="0" anchor="t">
            <a:spAutoFit/>
          </a:bodyPr>
          <a:lstStyle/>
          <a:p>
            <a:pPr algn="ctr"/>
            <a:r>
              <a:rPr lang="en-US" sz="2800" b="1" dirty="0">
                <a:solidFill>
                  <a:schemeClr val="accent1">
                    <a:lumMod val="50000"/>
                  </a:schemeClr>
                </a:solidFill>
                <a:latin typeface="MiSans" pitchFamily="34" charset="0"/>
                <a:ea typeface="MiSans" pitchFamily="34" charset="-122"/>
                <a:cs typeface="B Titr" panose="00000700000000000000" pitchFamily="2" charset="-78"/>
              </a:rPr>
              <a:t>سرطان دهانه رحم و </a:t>
            </a:r>
            <a:r>
              <a:rPr lang="en-US" sz="2800" b="1" dirty="0" err="1">
                <a:solidFill>
                  <a:schemeClr val="accent1">
                    <a:lumMod val="50000"/>
                  </a:schemeClr>
                </a:solidFill>
                <a:latin typeface="MiSans" pitchFamily="34" charset="0"/>
                <a:ea typeface="MiSans" pitchFamily="34" charset="-122"/>
                <a:cs typeface="B Titr" panose="00000700000000000000" pitchFamily="2" charset="-78"/>
              </a:rPr>
              <a:t>پیشگیری</a:t>
            </a:r>
            <a:endParaRPr lang="fa-IR" sz="2800" b="1" dirty="0">
              <a:solidFill>
                <a:schemeClr val="accent1">
                  <a:lumMod val="50000"/>
                </a:schemeClr>
              </a:solidFill>
              <a:latin typeface="MiSans" pitchFamily="34" charset="0"/>
              <a:ea typeface="MiSans" pitchFamily="34" charset="-122"/>
              <a:cs typeface="B Titr" panose="00000700000000000000" pitchFamily="2" charset="-78"/>
            </a:endParaRPr>
          </a:p>
          <a:p>
            <a:pPr algn="ctr"/>
            <a:endParaRPr lang="en-US" sz="2800" b="1" dirty="0">
              <a:solidFill>
                <a:srgbClr val="FF0000"/>
              </a:solidFill>
              <a:latin typeface="MiSans" pitchFamily="34" charset="0"/>
              <a:ea typeface="MiSans" pitchFamily="34" charset="-122"/>
              <a:cs typeface="B Titr" panose="00000700000000000000" pitchFamily="2" charset="-78"/>
            </a:endParaRPr>
          </a:p>
          <a:p>
            <a:pPr algn="ctr"/>
            <a:r>
              <a:rPr lang="fa-IR" sz="1400" b="1" dirty="0">
                <a:solidFill>
                  <a:srgbClr val="FF0000"/>
                </a:solidFill>
                <a:latin typeface="MiSans" pitchFamily="34" charset="0"/>
                <a:ea typeface="MiSans" pitchFamily="34" charset="-122"/>
                <a:cs typeface="B Titr" panose="00000700000000000000" pitchFamily="2" charset="-78"/>
              </a:rPr>
              <a:t>99 درصد سرطان دهانه رحم با عفونت ویروس پاپیلومای انسانی پرخطر مرتبط است .این سرطان چهارمین نوع سرطان شایع در زنان است .</a:t>
            </a:r>
            <a:endParaRPr lang="en-US" sz="1400" b="1" dirty="0">
              <a:solidFill>
                <a:srgbClr val="FF0000"/>
              </a:solidFill>
              <a:latin typeface="MiSans" pitchFamily="34" charset="0"/>
              <a:ea typeface="MiSans" pitchFamily="34" charset="-122"/>
              <a:cs typeface="B Titr" panose="00000700000000000000" pitchFamily="2" charset="-78"/>
            </a:endParaRPr>
          </a:p>
        </p:txBody>
      </p:sp>
      <p:sp>
        <p:nvSpPr>
          <p:cNvPr id="3" name="Shape 1"/>
          <p:cNvSpPr/>
          <p:nvPr/>
        </p:nvSpPr>
        <p:spPr>
          <a:xfrm rot="21360000">
            <a:off x="392430" y="1380490"/>
            <a:ext cx="4742110" cy="191706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sp>
        <p:nvSpPr>
          <p:cNvPr id="4" name="Shape 2"/>
          <p:cNvSpPr/>
          <p:nvPr/>
        </p:nvSpPr>
        <p:spPr>
          <a:xfrm>
            <a:off x="419235" y="1554926"/>
            <a:ext cx="5351182" cy="2163445"/>
          </a:xfrm>
          <a:prstGeom prst="roundRect">
            <a:avLst>
              <a:gd name="adj" fmla="val 10334"/>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5" name="Shape 3"/>
          <p:cNvSpPr/>
          <p:nvPr/>
        </p:nvSpPr>
        <p:spPr>
          <a:xfrm rot="21360000">
            <a:off x="6247765" y="1380490"/>
            <a:ext cx="4742110" cy="191706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sp>
        <p:nvSpPr>
          <p:cNvPr id="6" name="Shape 4"/>
          <p:cNvSpPr/>
          <p:nvPr/>
        </p:nvSpPr>
        <p:spPr>
          <a:xfrm>
            <a:off x="6359488" y="1407160"/>
            <a:ext cx="5351182" cy="2163445"/>
          </a:xfrm>
          <a:prstGeom prst="roundRect">
            <a:avLst>
              <a:gd name="adj" fmla="val 10334"/>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7" name="Shape 5"/>
          <p:cNvSpPr/>
          <p:nvPr/>
        </p:nvSpPr>
        <p:spPr>
          <a:xfrm rot="21360000">
            <a:off x="392430" y="3900170"/>
            <a:ext cx="4742110" cy="191706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sp>
        <p:nvSpPr>
          <p:cNvPr id="8" name="Shape 6"/>
          <p:cNvSpPr/>
          <p:nvPr/>
        </p:nvSpPr>
        <p:spPr>
          <a:xfrm>
            <a:off x="504153" y="3926840"/>
            <a:ext cx="5426042" cy="2277325"/>
          </a:xfrm>
          <a:prstGeom prst="roundRect">
            <a:avLst>
              <a:gd name="adj" fmla="val 10334"/>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txBody>
          <a:bodyPr/>
          <a:lstStyle/>
          <a:p>
            <a:endParaRPr lang="fa-IR" dirty="0"/>
          </a:p>
        </p:txBody>
      </p:sp>
      <p:sp>
        <p:nvSpPr>
          <p:cNvPr id="9" name="Shape 7"/>
          <p:cNvSpPr/>
          <p:nvPr/>
        </p:nvSpPr>
        <p:spPr>
          <a:xfrm rot="21360000">
            <a:off x="6247765" y="3900170"/>
            <a:ext cx="4742110" cy="191706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sp>
        <p:nvSpPr>
          <p:cNvPr id="10" name="Shape 8"/>
          <p:cNvSpPr/>
          <p:nvPr/>
        </p:nvSpPr>
        <p:spPr>
          <a:xfrm>
            <a:off x="6359488" y="3926840"/>
            <a:ext cx="5351182" cy="2277325"/>
          </a:xfrm>
          <a:prstGeom prst="roundRect">
            <a:avLst>
              <a:gd name="adj" fmla="val 10334"/>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11" name="Text 9"/>
          <p:cNvSpPr/>
          <p:nvPr/>
        </p:nvSpPr>
        <p:spPr>
          <a:xfrm>
            <a:off x="1797268" y="1621155"/>
            <a:ext cx="3902375" cy="400110"/>
          </a:xfrm>
          <a:prstGeom prst="rect">
            <a:avLst/>
          </a:prstGeom>
          <a:noFill/>
          <a:ln/>
        </p:spPr>
        <p:txBody>
          <a:bodyPr wrap="square" lIns="91440" tIns="45720" rIns="91440" bIns="45720" rtlCol="0" anchor="t">
            <a:spAutoFit/>
          </a:bodyPr>
          <a:lstStyle/>
          <a:p>
            <a:pPr algn="ctr">
              <a:lnSpc>
                <a:spcPct val="100000"/>
              </a:lnSpc>
            </a:pPr>
            <a:r>
              <a:rPr lang="en-US" sz="2000" b="1" dirty="0">
                <a:solidFill>
                  <a:srgbClr val="5E5F15"/>
                </a:solidFill>
                <a:latin typeface="MiSans" pitchFamily="34" charset="0"/>
                <a:ea typeface="MiSans" pitchFamily="34" charset="-122"/>
                <a:cs typeface="B Titr" panose="00000700000000000000" pitchFamily="2" charset="-78"/>
              </a:rPr>
              <a:t>HPV عامل اصلی</a:t>
            </a:r>
            <a:endParaRPr lang="en-US" sz="2000" dirty="0">
              <a:cs typeface="B Titr" panose="00000700000000000000" pitchFamily="2" charset="-78"/>
            </a:endParaRPr>
          </a:p>
        </p:txBody>
      </p:sp>
      <p:sp>
        <p:nvSpPr>
          <p:cNvPr id="12" name="Text 10"/>
          <p:cNvSpPr/>
          <p:nvPr/>
        </p:nvSpPr>
        <p:spPr>
          <a:xfrm>
            <a:off x="539069" y="1942999"/>
            <a:ext cx="4987901" cy="1756635"/>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بیش از ۹۹ درصد سرطان‌های دهانه رحم با عفونت ویروس پاپیلومای انسانی HPV پرخطر مرتبط است. این ویروس از طریق تماس جنسی منتقل می‌شود و شایع‌ترین عفونت ویروسی دستگاه تناسلی است. اکثر عفونت‌ها خودبه‌خود برطرف می‌شوند، اما عفونت مداوم می‌تواند به ضایعات پیش‌سرطانی و در نهایت سرطان مهاجم منجر شود. واکسن HPV قبل از اولین رابطه جنسی محافظت ایمنی قوی ایجاد می‌کند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3" name="Text 11"/>
          <p:cNvSpPr/>
          <p:nvPr/>
        </p:nvSpPr>
        <p:spPr>
          <a:xfrm>
            <a:off x="798238" y="3926840"/>
            <a:ext cx="4901406" cy="368300"/>
          </a:xfrm>
          <a:prstGeom prst="rect">
            <a:avLst/>
          </a:prstGeom>
          <a:noFill/>
          <a:ln/>
        </p:spPr>
        <p:txBody>
          <a:bodyPr wrap="square" lIns="91440" tIns="45720" rIns="91440" bIns="45720" rtlCol="0" anchor="t">
            <a:spAutoFit/>
          </a:bodyPr>
          <a:lstStyle/>
          <a:p>
            <a:pPr algn="ctr"/>
            <a:r>
              <a:rPr lang="en-US" b="1" dirty="0">
                <a:solidFill>
                  <a:srgbClr val="5E5F15"/>
                </a:solidFill>
                <a:latin typeface="MiSans" pitchFamily="34" charset="0"/>
                <a:ea typeface="MiSans" pitchFamily="34" charset="-122"/>
                <a:cs typeface="B Titr" panose="00000700000000000000" pitchFamily="2" charset="-78"/>
              </a:rPr>
              <a:t>عوامل خطر </a:t>
            </a:r>
            <a:r>
              <a:rPr lang="en-US" b="1" dirty="0" err="1">
                <a:solidFill>
                  <a:srgbClr val="5E5F15"/>
                </a:solidFill>
                <a:latin typeface="MiSans" pitchFamily="34" charset="0"/>
                <a:ea typeface="MiSans" pitchFamily="34" charset="-122"/>
                <a:cs typeface="B Titr" panose="00000700000000000000" pitchFamily="2" charset="-78"/>
              </a:rPr>
              <a:t>قابل</a:t>
            </a:r>
            <a:r>
              <a:rPr lang="en-US" b="1" dirty="0">
                <a:solidFill>
                  <a:srgbClr val="5E5F15"/>
                </a:solidFill>
                <a:latin typeface="MiSans" pitchFamily="34" charset="0"/>
                <a:ea typeface="MiSans" pitchFamily="34" charset="-122"/>
                <a:cs typeface="B Titr" panose="00000700000000000000" pitchFamily="2" charset="-78"/>
              </a:rPr>
              <a:t> </a:t>
            </a:r>
            <a:r>
              <a:rPr lang="en-US" b="1" dirty="0" err="1">
                <a:solidFill>
                  <a:srgbClr val="5E5F15"/>
                </a:solidFill>
                <a:latin typeface="MiSans" pitchFamily="34" charset="0"/>
                <a:ea typeface="MiSans" pitchFamily="34" charset="-122"/>
                <a:cs typeface="B Titr" panose="00000700000000000000" pitchFamily="2" charset="-78"/>
              </a:rPr>
              <a:t>تغییر</a:t>
            </a:r>
            <a:r>
              <a:rPr lang="en-US" b="1" dirty="0">
                <a:solidFill>
                  <a:srgbClr val="5E5F15"/>
                </a:solidFill>
                <a:latin typeface="MiSans" pitchFamily="34" charset="0"/>
                <a:ea typeface="MiSans" pitchFamily="34" charset="-122"/>
                <a:cs typeface="B Titr" panose="00000700000000000000" pitchFamily="2" charset="-78"/>
              </a:rPr>
              <a:t> </a:t>
            </a:r>
          </a:p>
        </p:txBody>
      </p:sp>
      <p:sp>
        <p:nvSpPr>
          <p:cNvPr id="14" name="Text 12"/>
          <p:cNvSpPr/>
          <p:nvPr/>
        </p:nvSpPr>
        <p:spPr>
          <a:xfrm>
            <a:off x="637021" y="4071273"/>
            <a:ext cx="4987901" cy="2132892"/>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شروع زودهنگام رابطه جنسی، داشتن چند شریک جنسی، مصرف سیگار و قلیان که سیستم ایمنی را ضعیف می‌کند، مصرف طولانی‌مدت قرص‌های ضدبارداری، قرار گرفتن در معرض DES در رحم مادر، و رعایت نکردن بهداشت فردی در ناحیه تناسلی از عوامل قابل اصلاح هستند. استفاده از کاندوم و محدود کردن تعداد شرکای جنسی خطر عفونت HPV را </a:t>
            </a:r>
            <a:r>
              <a:rPr lang="en-US" sz="1400" b="1" dirty="0" err="1">
                <a:solidFill>
                  <a:srgbClr val="000000"/>
                </a:solidFill>
                <a:latin typeface="MiSans" pitchFamily="34" charset="0"/>
                <a:ea typeface="MiSans" pitchFamily="34" charset="-122"/>
                <a:cs typeface="B Nazanin" panose="00000400000000000000" pitchFamily="2" charset="-78"/>
              </a:rPr>
              <a:t>کاهش</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می‌دهد</a:t>
            </a:r>
            <a:endParaRPr lang="en-US" sz="14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fa-IR" b="1" dirty="0">
                <a:solidFill>
                  <a:srgbClr val="C00000"/>
                </a:solidFill>
                <a:latin typeface="MiSans" pitchFamily="34" charset="0"/>
                <a:ea typeface="MiSans" pitchFamily="34" charset="-122"/>
                <a:cs typeface="B Nazanin" panose="00000400000000000000" pitchFamily="2" charset="-78"/>
              </a:rPr>
              <a:t>غیر قابل تغییر </a:t>
            </a:r>
            <a:r>
              <a:rPr lang="fa-IR" sz="1400" b="1" dirty="0">
                <a:solidFill>
                  <a:srgbClr val="000000"/>
                </a:solidFill>
                <a:latin typeface="MiSans" pitchFamily="34" charset="0"/>
                <a:ea typeface="MiSans" pitchFamily="34" charset="-122"/>
                <a:cs typeface="B Nazanin" panose="00000400000000000000" pitchFamily="2" charset="-78"/>
              </a:rPr>
              <a:t>:سن بالای 30سال .سابقه ی خانوادگی .ضعف سیستم ایمنی </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5" name="Text 13"/>
          <p:cNvSpPr/>
          <p:nvPr/>
        </p:nvSpPr>
        <p:spPr>
          <a:xfrm>
            <a:off x="6653573" y="1366996"/>
            <a:ext cx="4901406" cy="368300"/>
          </a:xfrm>
          <a:prstGeom prst="rect">
            <a:avLst/>
          </a:prstGeom>
          <a:noFill/>
          <a:ln/>
        </p:spPr>
        <p:txBody>
          <a:bodyPr wrap="square" lIns="91440" tIns="45720" rIns="91440" bIns="45720" rtlCol="0" anchor="t">
            <a:spAutoFit/>
          </a:bodyPr>
          <a:lstStyle/>
          <a:p>
            <a:pPr algn="ctr">
              <a:lnSpc>
                <a:spcPct val="100000"/>
              </a:lnSpc>
            </a:pPr>
            <a:r>
              <a:rPr lang="en-US" sz="1800" b="1" dirty="0">
                <a:solidFill>
                  <a:srgbClr val="5E5F15"/>
                </a:solidFill>
                <a:latin typeface="MiSans" pitchFamily="34" charset="0"/>
                <a:ea typeface="MiSans" pitchFamily="34" charset="-122"/>
                <a:cs typeface="B Titr" panose="00000700000000000000" pitchFamily="2" charset="-78"/>
              </a:rPr>
              <a:t>علائم و غربالگری</a:t>
            </a:r>
            <a:endParaRPr lang="en-US" sz="1600" dirty="0">
              <a:cs typeface="B Titr" panose="00000700000000000000" pitchFamily="2" charset="-78"/>
            </a:endParaRPr>
          </a:p>
        </p:txBody>
      </p:sp>
      <p:sp>
        <p:nvSpPr>
          <p:cNvPr id="16" name="Text 14"/>
          <p:cNvSpPr/>
          <p:nvPr/>
        </p:nvSpPr>
        <p:spPr>
          <a:xfrm>
            <a:off x="6497882" y="1671234"/>
            <a:ext cx="4987901" cy="1756635"/>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علائم هشداردهنده: خونریزی غیرطبیعی واژینال پس از رابطه جنسی، بین دوره‌های قاعدگی یا پس از یائسگی، ترشحات بدبو یا رنگ غیرطبیعی، و درد لگنی یا هنگام رابطه جنسی. </a:t>
            </a:r>
          </a:p>
          <a:p>
            <a:pPr algn="r" rtl="1">
              <a:lnSpc>
                <a:spcPct val="130000"/>
              </a:lnSpc>
            </a:pPr>
            <a:r>
              <a:rPr lang="en-US" sz="1400" b="1" dirty="0" err="1">
                <a:solidFill>
                  <a:srgbClr val="000000"/>
                </a:solidFill>
                <a:latin typeface="MiSans" pitchFamily="34" charset="0"/>
                <a:ea typeface="MiSans" pitchFamily="34" charset="-122"/>
                <a:cs typeface="B Nazanin" panose="00000400000000000000" pitchFamily="2" charset="-78"/>
              </a:rPr>
              <a:t>غربالگری</a:t>
            </a:r>
            <a:r>
              <a:rPr lang="en-US" sz="1400" b="1" dirty="0">
                <a:solidFill>
                  <a:srgbClr val="000000"/>
                </a:solidFill>
                <a:latin typeface="MiSans" pitchFamily="34" charset="0"/>
                <a:ea typeface="MiSans" pitchFamily="34" charset="-122"/>
                <a:cs typeface="B Nazanin" panose="00000400000000000000" pitchFamily="2" charset="-78"/>
              </a:rPr>
              <a:t> با تست پاپ اسمیر از ۳۰ سالگی برای شناسایی سلول‌های غیرطبیعی و HPV تست برای تشخیص عفونت ویروس انجام می‌شود. زنان یاسه نیز باید غربالگری را ادامه دهند.</a:t>
            </a:r>
          </a:p>
        </p:txBody>
      </p:sp>
      <p:sp>
        <p:nvSpPr>
          <p:cNvPr id="17" name="Text 15"/>
          <p:cNvSpPr/>
          <p:nvPr/>
        </p:nvSpPr>
        <p:spPr>
          <a:xfrm>
            <a:off x="6653573" y="4140835"/>
            <a:ext cx="4901406" cy="368300"/>
          </a:xfrm>
          <a:prstGeom prst="rect">
            <a:avLst/>
          </a:prstGeom>
          <a:noFill/>
          <a:ln/>
        </p:spPr>
        <p:txBody>
          <a:bodyPr wrap="square" lIns="91440" tIns="45720" rIns="91440" bIns="45720" rtlCol="0" anchor="t">
            <a:spAutoFit/>
          </a:bodyPr>
          <a:lstStyle/>
          <a:p>
            <a:pPr algn="ctr">
              <a:lnSpc>
                <a:spcPct val="100000"/>
              </a:lnSpc>
            </a:pPr>
            <a:r>
              <a:rPr lang="en-US" b="1" dirty="0">
                <a:solidFill>
                  <a:srgbClr val="5E5F15"/>
                </a:solidFill>
                <a:latin typeface="MiSans" pitchFamily="34" charset="0"/>
                <a:ea typeface="MiSans" pitchFamily="34" charset="-122"/>
                <a:cs typeface="B Titr" panose="00000700000000000000" pitchFamily="2" charset="-78"/>
              </a:rPr>
              <a:t>واکسن و بهداشت جنسی</a:t>
            </a:r>
          </a:p>
        </p:txBody>
      </p:sp>
      <p:sp>
        <p:nvSpPr>
          <p:cNvPr id="18" name="Text 16"/>
          <p:cNvSpPr/>
          <p:nvPr/>
        </p:nvSpPr>
        <p:spPr>
          <a:xfrm>
            <a:off x="6485224" y="4366399"/>
            <a:ext cx="4987901" cy="1756635"/>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واکسن HPV برای دختران و پسران قبل از شروع فعالیت جنسی توصیه می‌شود. این واکسن عفونت‌های موجود را درمان نمی‌کند بلکه از ایجاد عفونت‌های جدید و سرطان پیشگیری می‌کند. رعایت بهداشت جنسی با استفاده از کاندوم، محدود کردن شرکا، و اجتناب از مقاربت با افراد دارای زگیل‌های تناسلی آشکار ضروری است. تغذیه سالم، فعالیت بدنی و ترک سیگار نیز از راهکارهای پیشگیرانه مکمل هستند</a:t>
            </a:r>
            <a:r>
              <a:rPr lang="en-US" sz="1400" dirty="0">
                <a:solidFill>
                  <a:srgbClr val="000000"/>
                </a:solidFill>
                <a:latin typeface="MiSans" pitchFamily="34" charset="0"/>
                <a:ea typeface="MiSans" pitchFamily="34" charset="-122"/>
                <a:cs typeface="MiSans" pitchFamily="34" charset="-120"/>
              </a:rPr>
              <a:t>.</a:t>
            </a:r>
            <a:endParaRPr lang="en-US" sz="1600" dirty="0"/>
          </a:p>
        </p:txBody>
      </p:sp>
      <p:pic>
        <p:nvPicPr>
          <p:cNvPr id="19" name="Picture 18"/>
          <p:cNvPicPr>
            <a:picLocks noChangeAspect="1"/>
          </p:cNvPicPr>
          <p:nvPr/>
        </p:nvPicPr>
        <p:blipFill>
          <a:blip r:embed="rId3"/>
          <a:stretch>
            <a:fillRect/>
          </a:stretch>
        </p:blipFill>
        <p:spPr>
          <a:xfrm>
            <a:off x="459735" y="-178800"/>
            <a:ext cx="2024514" cy="1800427"/>
          </a:xfrm>
          <a:prstGeom prst="ellipse">
            <a:avLst/>
          </a:prstGeom>
          <a:ln>
            <a:noFill/>
          </a:ln>
          <a:effectLst>
            <a:softEdge rad="112500"/>
          </a:effec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name="Slide 23">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2-d2nf8a18bjvh7rlj09n0.png"/>
          <p:cNvPicPr>
            <a:picLocks noChangeAspect="1"/>
          </p:cNvPicPr>
          <p:nvPr/>
        </p:nvPicPr>
        <p:blipFill>
          <a:blip r:embed="rId3"/>
          <a:srcRect l="5" r="5"/>
          <a:stretch/>
        </p:blipFill>
        <p:spPr>
          <a:xfrm>
            <a:off x="0" y="-26988"/>
            <a:ext cx="12202795" cy="6851015"/>
          </a:xfrm>
          <a:prstGeom prst="rect">
            <a:avLst/>
          </a:prstGeom>
        </p:spPr>
      </p:pic>
      <p:sp>
        <p:nvSpPr>
          <p:cNvPr id="3" name="Text 0"/>
          <p:cNvSpPr/>
          <p:nvPr/>
        </p:nvSpPr>
        <p:spPr>
          <a:xfrm>
            <a:off x="284163" y="2536825"/>
            <a:ext cx="2642870"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
        <p:nvSpPr>
          <p:cNvPr id="4" name="Text 1"/>
          <p:cNvSpPr/>
          <p:nvPr/>
        </p:nvSpPr>
        <p:spPr>
          <a:xfrm>
            <a:off x="1529542" y="2875379"/>
            <a:ext cx="7680960" cy="769441"/>
          </a:xfrm>
          <a:prstGeom prst="rect">
            <a:avLst/>
          </a:prstGeom>
          <a:noFill/>
          <a:ln/>
        </p:spPr>
        <p:txBody>
          <a:bodyPr wrap="square" lIns="91440" tIns="45720" rIns="91440" bIns="45720" rtlCol="0" anchor="t">
            <a:spAutoFit/>
          </a:bodyPr>
          <a:lstStyle/>
          <a:p>
            <a:pPr algn="ctr" rtl="1">
              <a:lnSpc>
                <a:spcPct val="100000"/>
              </a:lnSpc>
            </a:pPr>
            <a:r>
              <a:rPr lang="en-US" sz="4400" b="1" dirty="0">
                <a:solidFill>
                  <a:srgbClr val="FFFFFF"/>
                </a:solidFill>
                <a:latin typeface="MiSans" pitchFamily="34" charset="0"/>
                <a:ea typeface="MiSans" pitchFamily="34" charset="-122"/>
                <a:cs typeface="B Titr" panose="00000700000000000000" pitchFamily="2" charset="-78"/>
              </a:rPr>
              <a:t>غربالگری و سابقه خانوادگی</a:t>
            </a:r>
            <a:endParaRPr lang="en-US" sz="1600" dirty="0">
              <a:cs typeface="B Titr" panose="00000700000000000000" pitchFamily="2" charset="-78"/>
            </a:endParaRPr>
          </a:p>
        </p:txBody>
      </p:sp>
      <p:sp>
        <p:nvSpPr>
          <p:cNvPr id="5" name="Shape 2"/>
          <p:cNvSpPr/>
          <p:nvPr/>
        </p:nvSpPr>
        <p:spPr>
          <a:xfrm>
            <a:off x="8784100" y="2536825"/>
            <a:ext cx="71755" cy="1372235"/>
          </a:xfrm>
          <a:prstGeom prst="roundRect">
            <a:avLst>
              <a:gd name="adj" fmla="val 50000"/>
            </a:avLst>
          </a:prstGeom>
          <a:solidFill>
            <a:srgbClr val="FFFFFF"/>
          </a:solidFill>
          <a:ln/>
        </p:spPr>
      </p:sp>
      <p:sp>
        <p:nvSpPr>
          <p:cNvPr id="6" name="TextBox 5"/>
          <p:cNvSpPr txBox="1"/>
          <p:nvPr/>
        </p:nvSpPr>
        <p:spPr>
          <a:xfrm>
            <a:off x="9393382" y="2932055"/>
            <a:ext cx="1551694" cy="769441"/>
          </a:xfrm>
          <a:prstGeom prst="rect">
            <a:avLst/>
          </a:prstGeom>
          <a:noFill/>
        </p:spPr>
        <p:txBody>
          <a:bodyPr wrap="square" rtlCol="0">
            <a:spAutoFit/>
          </a:bodyPr>
          <a:lstStyle/>
          <a:p>
            <a:r>
              <a:rPr lang="fa-IR" sz="4400" b="1" dirty="0">
                <a:solidFill>
                  <a:srgbClr val="FFFFFF"/>
                </a:solidFill>
                <a:latin typeface="MiSans" pitchFamily="34" charset="0"/>
                <a:ea typeface="MiSans" pitchFamily="34" charset="-122"/>
                <a:cs typeface="B Titr" panose="00000700000000000000" pitchFamily="2" charset="-78"/>
              </a:rPr>
              <a:t>6</a:t>
            </a:r>
            <a:endParaRPr lang="en-US" sz="4400" b="1" dirty="0">
              <a:solidFill>
                <a:srgbClr val="FFFFFF"/>
              </a:solidFill>
              <a:latin typeface="MiSans" pitchFamily="34" charset="0"/>
              <a:ea typeface="MiSans" pitchFamily="34" charset="-122"/>
              <a:cs typeface="B Titr" panose="00000700000000000000" pitchFamily="2" charset="-78"/>
            </a:endParaRPr>
          </a:p>
        </p:txBody>
      </p:sp>
    </p:spTree>
  </p:cSld>
  <p:clrMapOvr>
    <a:masterClrMapping/>
  </p:clrMapOvr>
  <p:transition spd="slow">
    <p:cover/>
  </p:transition>
</p:sld>
</file>

<file path=ppt/slides/slide28.xml><?xml version="1.0" encoding="utf-8"?>
<p:sld xmlns:a="http://schemas.openxmlformats.org/drawingml/2006/main" xmlns:r="http://schemas.openxmlformats.org/officeDocument/2006/relationships" xmlns:p="http://schemas.openxmlformats.org/presentationml/2006/main">
  <p:cSld name="Slide 24">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57580" y="603885"/>
            <a:ext cx="9799955" cy="583565"/>
          </a:xfrm>
          <a:prstGeom prst="rect">
            <a:avLst/>
          </a:prstGeom>
          <a:noFill/>
          <a:ln/>
        </p:spPr>
        <p:txBody>
          <a:bodyPr wrap="square" lIns="91440" tIns="45720" rIns="91440" bIns="45720" rtlCol="0" anchor="t">
            <a:spAutoFit/>
          </a:bodyPr>
          <a:lstStyle/>
          <a:p>
            <a:pPr algn="ctr">
              <a:lnSpc>
                <a:spcPct val="100000"/>
              </a:lnSpc>
            </a:pPr>
            <a:r>
              <a:rPr lang="en-US" sz="3200" b="1" dirty="0">
                <a:solidFill>
                  <a:schemeClr val="accent1">
                    <a:lumMod val="50000"/>
                  </a:schemeClr>
                </a:solidFill>
                <a:latin typeface="MiSans" pitchFamily="34" charset="0"/>
                <a:ea typeface="MiSans" pitchFamily="34" charset="-122"/>
                <a:cs typeface="B Nazanin" panose="00000400000000000000" pitchFamily="2" charset="-78"/>
              </a:rPr>
              <a:t>اهمیت سابقه خانوادگی سرطان</a:t>
            </a:r>
            <a:endParaRPr lang="en-US" sz="1600" dirty="0">
              <a:solidFill>
                <a:schemeClr val="accent1">
                  <a:lumMod val="50000"/>
                </a:schemeClr>
              </a:solidFill>
              <a:cs typeface="B Nazanin" panose="00000400000000000000" pitchFamily="2" charset="-78"/>
            </a:endParaRPr>
          </a:p>
        </p:txBody>
      </p:sp>
      <p:sp>
        <p:nvSpPr>
          <p:cNvPr id="3" name="Shape 1"/>
          <p:cNvSpPr/>
          <p:nvPr/>
        </p:nvSpPr>
        <p:spPr>
          <a:xfrm>
            <a:off x="459105" y="1641475"/>
            <a:ext cx="3490175" cy="4194175"/>
          </a:xfrm>
          <a:prstGeom prst="roundRect">
            <a:avLst>
              <a:gd name="adj" fmla="val 0"/>
            </a:avLst>
          </a:prstGeom>
          <a:solidFill>
            <a:srgbClr val="FFFFFF"/>
          </a:solidFill>
          <a:ln w="19050">
            <a:solidFill>
              <a:srgbClr val="9FC35D"/>
            </a:solidFill>
            <a:prstDash val="solid"/>
          </a:ln>
        </p:spPr>
      </p:sp>
      <p:sp>
        <p:nvSpPr>
          <p:cNvPr id="4" name="Shape 2"/>
          <p:cNvSpPr/>
          <p:nvPr/>
        </p:nvSpPr>
        <p:spPr>
          <a:xfrm>
            <a:off x="472605" y="5075555"/>
            <a:ext cx="3477385" cy="761365"/>
          </a:xfrm>
          <a:prstGeom prst="rtTriangle">
            <a:avLst/>
          </a:prstGeom>
          <a:solidFill>
            <a:srgbClr val="9FC35D"/>
          </a:solidFill>
          <a:ln/>
        </p:spPr>
      </p:sp>
      <p:sp>
        <p:nvSpPr>
          <p:cNvPr id="5" name="Shape 3"/>
          <p:cNvSpPr/>
          <p:nvPr/>
        </p:nvSpPr>
        <p:spPr>
          <a:xfrm flipH="1">
            <a:off x="471895" y="4772025"/>
            <a:ext cx="3477385" cy="1064895"/>
          </a:xfrm>
          <a:prstGeom prst="rtTriangle">
            <a:avLst/>
          </a:prstGeom>
          <a:solidFill>
            <a:srgbClr val="9FC35D"/>
          </a:solidFill>
          <a:ln/>
        </p:spPr>
      </p:sp>
      <p:sp>
        <p:nvSpPr>
          <p:cNvPr id="6" name="Shape 4"/>
          <p:cNvSpPr/>
          <p:nvPr/>
        </p:nvSpPr>
        <p:spPr>
          <a:xfrm>
            <a:off x="4310235" y="1641475"/>
            <a:ext cx="3490175" cy="4194175"/>
          </a:xfrm>
          <a:prstGeom prst="roundRect">
            <a:avLst>
              <a:gd name="adj" fmla="val 0"/>
            </a:avLst>
          </a:prstGeom>
          <a:solidFill>
            <a:srgbClr val="FFFFFF"/>
          </a:solidFill>
          <a:ln w="19050">
            <a:solidFill>
              <a:srgbClr val="9FC35D"/>
            </a:solidFill>
            <a:prstDash val="solid"/>
          </a:ln>
        </p:spPr>
      </p:sp>
      <p:sp>
        <p:nvSpPr>
          <p:cNvPr id="7" name="Shape 5"/>
          <p:cNvSpPr/>
          <p:nvPr/>
        </p:nvSpPr>
        <p:spPr>
          <a:xfrm>
            <a:off x="4323735" y="5075555"/>
            <a:ext cx="3477385" cy="761365"/>
          </a:xfrm>
          <a:prstGeom prst="rtTriangle">
            <a:avLst/>
          </a:prstGeom>
          <a:solidFill>
            <a:srgbClr val="9FC35D"/>
          </a:solidFill>
          <a:ln/>
        </p:spPr>
      </p:sp>
      <p:sp>
        <p:nvSpPr>
          <p:cNvPr id="8" name="Shape 6"/>
          <p:cNvSpPr/>
          <p:nvPr/>
        </p:nvSpPr>
        <p:spPr>
          <a:xfrm flipH="1">
            <a:off x="4323024" y="4772025"/>
            <a:ext cx="3477385" cy="1064895"/>
          </a:xfrm>
          <a:prstGeom prst="rtTriangle">
            <a:avLst/>
          </a:prstGeom>
          <a:solidFill>
            <a:srgbClr val="9FC35D"/>
          </a:solidFill>
          <a:ln/>
        </p:spPr>
      </p:sp>
      <p:sp>
        <p:nvSpPr>
          <p:cNvPr id="9" name="Shape 7"/>
          <p:cNvSpPr/>
          <p:nvPr/>
        </p:nvSpPr>
        <p:spPr>
          <a:xfrm>
            <a:off x="8161364" y="1641475"/>
            <a:ext cx="3490175" cy="4194175"/>
          </a:xfrm>
          <a:prstGeom prst="roundRect">
            <a:avLst>
              <a:gd name="adj" fmla="val 0"/>
            </a:avLst>
          </a:prstGeom>
          <a:solidFill>
            <a:srgbClr val="FFFFFF"/>
          </a:solidFill>
          <a:ln w="19050">
            <a:solidFill>
              <a:srgbClr val="9FC35D"/>
            </a:solidFill>
            <a:prstDash val="solid"/>
          </a:ln>
        </p:spPr>
      </p:sp>
      <p:sp>
        <p:nvSpPr>
          <p:cNvPr id="10" name="Shape 8"/>
          <p:cNvSpPr/>
          <p:nvPr/>
        </p:nvSpPr>
        <p:spPr>
          <a:xfrm>
            <a:off x="8174865" y="5075555"/>
            <a:ext cx="3477385" cy="761365"/>
          </a:xfrm>
          <a:prstGeom prst="rtTriangle">
            <a:avLst/>
          </a:prstGeom>
          <a:solidFill>
            <a:srgbClr val="9FC35D"/>
          </a:solidFill>
          <a:ln/>
        </p:spPr>
      </p:sp>
      <p:sp>
        <p:nvSpPr>
          <p:cNvPr id="11" name="Shape 9"/>
          <p:cNvSpPr/>
          <p:nvPr/>
        </p:nvSpPr>
        <p:spPr>
          <a:xfrm flipH="1">
            <a:off x="8174154" y="4772025"/>
            <a:ext cx="3477385" cy="1064895"/>
          </a:xfrm>
          <a:prstGeom prst="rtTriangle">
            <a:avLst/>
          </a:prstGeom>
          <a:solidFill>
            <a:srgbClr val="9FC35D"/>
          </a:solidFill>
          <a:ln/>
        </p:spPr>
      </p:sp>
      <p:sp>
        <p:nvSpPr>
          <p:cNvPr id="12" name="Text 10"/>
          <p:cNvSpPr/>
          <p:nvPr/>
        </p:nvSpPr>
        <p:spPr>
          <a:xfrm>
            <a:off x="595529" y="1803400"/>
            <a:ext cx="3132773" cy="400110"/>
          </a:xfrm>
          <a:prstGeom prst="rect">
            <a:avLst/>
          </a:prstGeom>
          <a:noFill/>
          <a:ln/>
        </p:spPr>
        <p:txBody>
          <a:bodyPr wrap="square" lIns="91440" tIns="45720" rIns="91440" bIns="45720" rtlCol="0" anchor="t">
            <a:spAutoFit/>
          </a:bodyPr>
          <a:lstStyle/>
          <a:p>
            <a:pPr algn="ctr">
              <a:lnSpc>
                <a:spcPct val="100000"/>
              </a:lnSpc>
            </a:pPr>
            <a:r>
              <a:rPr lang="en-US" sz="2000" b="1" dirty="0">
                <a:solidFill>
                  <a:srgbClr val="9FC35D"/>
                </a:solidFill>
                <a:latin typeface="MiSans" pitchFamily="34" charset="0"/>
                <a:ea typeface="MiSans" pitchFamily="34" charset="-122"/>
                <a:cs typeface="B Nazanin" panose="00000400000000000000" pitchFamily="2" charset="-78"/>
              </a:rPr>
              <a:t>جمع‌آوری اطلاعات خانوادگی</a:t>
            </a:r>
          </a:p>
        </p:txBody>
      </p:sp>
      <p:sp>
        <p:nvSpPr>
          <p:cNvPr id="13" name="Text 11"/>
          <p:cNvSpPr/>
          <p:nvPr/>
        </p:nvSpPr>
        <p:spPr>
          <a:xfrm>
            <a:off x="564265" y="2470785"/>
            <a:ext cx="3321777" cy="2785378"/>
          </a:xfrm>
          <a:prstGeom prst="rect">
            <a:avLst/>
          </a:prstGeom>
          <a:noFill/>
          <a:ln/>
        </p:spPr>
        <p:txBody>
          <a:bodyPr wrap="square" lIns="91440" tIns="45720" rIns="91440" bIns="45720" rtlCol="0" anchor="t">
            <a:spAutoFit/>
          </a:bodyPr>
          <a:lstStyle/>
          <a:p>
            <a:pPr algn="r" rtl="1">
              <a:lnSpc>
                <a:spcPct val="140000"/>
              </a:lnSpc>
            </a:pPr>
            <a:r>
              <a:rPr lang="en-US" sz="1400" dirty="0">
                <a:solidFill>
                  <a:srgbClr val="000000"/>
                </a:solidFill>
                <a:latin typeface="MiSans" pitchFamily="34" charset="0"/>
                <a:ea typeface="MiSans" pitchFamily="34" charset="-122"/>
                <a:cs typeface="B Titr" panose="00000700000000000000" pitchFamily="2" charset="-78"/>
              </a:rPr>
              <a:t>اطلاعات بستگان خونی درجه یک و دو را جمع‌آوری کنید: مادر، پدر، خواهر، برادر، فرزندان، پدربزرگ، مادربزرگ، عمه، عمو، خاله و دایی. سوالات کلیدی: چه کسی مبتلا بوده، چه نوع سرطانی، چند ساله بوده در زمان تشخیص، آیا زنده است یا فوت کرده و در چه سنی. اطلاعات کم بهتر از هیچ است؛ در دورهمی‌های خانوادگی این موضوع را مطرح و مدارک پزشکی را بررسی کنید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4" name="Text 12"/>
          <p:cNvSpPr/>
          <p:nvPr/>
        </p:nvSpPr>
        <p:spPr>
          <a:xfrm>
            <a:off x="4452343" y="1803400"/>
            <a:ext cx="3132063" cy="400110"/>
          </a:xfrm>
          <a:prstGeom prst="rect">
            <a:avLst/>
          </a:prstGeom>
          <a:noFill/>
          <a:ln/>
        </p:spPr>
        <p:txBody>
          <a:bodyPr wrap="square" lIns="91440" tIns="45720" rIns="91440" bIns="45720" rtlCol="0" anchor="t">
            <a:spAutoFit/>
          </a:bodyPr>
          <a:lstStyle/>
          <a:p>
            <a:pPr algn="ctr"/>
            <a:r>
              <a:rPr lang="en-US" sz="2000" b="1" dirty="0">
                <a:solidFill>
                  <a:srgbClr val="9FC35D"/>
                </a:solidFill>
                <a:latin typeface="MiSans" pitchFamily="34" charset="0"/>
                <a:ea typeface="MiSans" pitchFamily="34" charset="-122"/>
                <a:cs typeface="B Nazanin" panose="00000400000000000000" pitchFamily="2" charset="-78"/>
              </a:rPr>
              <a:t>زمانی که خطر بالاتر است</a:t>
            </a:r>
          </a:p>
        </p:txBody>
      </p:sp>
      <p:sp>
        <p:nvSpPr>
          <p:cNvPr id="15" name="Text 13"/>
          <p:cNvSpPr/>
          <p:nvPr/>
        </p:nvSpPr>
        <p:spPr>
          <a:xfrm>
            <a:off x="4377736" y="2470785"/>
            <a:ext cx="3286961" cy="2483757"/>
          </a:xfrm>
          <a:prstGeom prst="rect">
            <a:avLst/>
          </a:prstGeom>
          <a:noFill/>
          <a:ln/>
        </p:spPr>
        <p:txBody>
          <a:bodyPr wrap="square" lIns="91440" tIns="45720" rIns="91440" bIns="45720" rtlCol="0" anchor="t">
            <a:spAutoFit/>
          </a:bodyPr>
          <a:lstStyle/>
          <a:p>
            <a:pPr algn="r" rtl="1">
              <a:lnSpc>
                <a:spcPct val="140000"/>
              </a:lnSpc>
            </a:pPr>
            <a:r>
              <a:rPr lang="en-US" sz="1400" dirty="0">
                <a:solidFill>
                  <a:srgbClr val="000000"/>
                </a:solidFill>
                <a:latin typeface="MiSans" pitchFamily="34" charset="0"/>
                <a:ea typeface="MiSans" pitchFamily="34" charset="-122"/>
                <a:cs typeface="B Titr" panose="00000700000000000000" pitchFamily="2" charset="-78"/>
              </a:rPr>
              <a:t>اگر یکی از بستگان درجه یک قبل از ۵۰ سالگی به سرطان رحم، پستان یا روده بزرگ مبتلا شده، یا چند نفر از یک سمت خانواده به این سرطان‌ها دچار بوده‌اند، خطر شما افزایش می‌یابد. سرطان تخمدان در بستگان مونث یا سرطان پستان در بستگان مذکر نیز نشانه‌های هشداردهنده‌اند. در این موارد مشاوره ژنتیک برای ارزیابی دقیق‌تر ضروری است</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6" name="Text 14"/>
          <p:cNvSpPr/>
          <p:nvPr/>
        </p:nvSpPr>
        <p:spPr>
          <a:xfrm>
            <a:off x="8308446" y="1803400"/>
            <a:ext cx="3132063" cy="400110"/>
          </a:xfrm>
          <a:prstGeom prst="rect">
            <a:avLst/>
          </a:prstGeom>
          <a:noFill/>
          <a:ln/>
        </p:spPr>
        <p:txBody>
          <a:bodyPr wrap="square" lIns="91440" tIns="45720" rIns="91440" bIns="45720" rtlCol="0" anchor="t">
            <a:spAutoFit/>
          </a:bodyPr>
          <a:lstStyle/>
          <a:p>
            <a:pPr algn="ctr">
              <a:lnSpc>
                <a:spcPct val="100000"/>
              </a:lnSpc>
            </a:pPr>
            <a:r>
              <a:rPr lang="en-US" sz="2000" b="1" dirty="0">
                <a:solidFill>
                  <a:srgbClr val="9FC35D"/>
                </a:solidFill>
                <a:latin typeface="MiSans" pitchFamily="34" charset="0"/>
                <a:ea typeface="MiSans" pitchFamily="34" charset="-122"/>
                <a:cs typeface="B Nazanin" panose="00000400000000000000" pitchFamily="2" charset="-78"/>
              </a:rPr>
              <a:t>مشاوره و آزمایش ژنتیک</a:t>
            </a:r>
          </a:p>
        </p:txBody>
      </p:sp>
      <p:sp>
        <p:nvSpPr>
          <p:cNvPr id="17" name="Text 15"/>
          <p:cNvSpPr/>
          <p:nvPr/>
        </p:nvSpPr>
        <p:spPr>
          <a:xfrm>
            <a:off x="8308446" y="2470785"/>
            <a:ext cx="3280566" cy="3086999"/>
          </a:xfrm>
          <a:prstGeom prst="rect">
            <a:avLst/>
          </a:prstGeom>
          <a:noFill/>
          <a:ln/>
        </p:spPr>
        <p:txBody>
          <a:bodyPr wrap="square" lIns="91440" tIns="45720" rIns="91440" bIns="45720" rtlCol="0" anchor="t">
            <a:spAutoFit/>
          </a:bodyPr>
          <a:lstStyle/>
          <a:p>
            <a:pPr algn="r" rtl="1">
              <a:lnSpc>
                <a:spcPct val="140000"/>
              </a:lnSpc>
            </a:pPr>
            <a:r>
              <a:rPr lang="en-US" sz="1400" dirty="0">
                <a:solidFill>
                  <a:srgbClr val="000000"/>
                </a:solidFill>
                <a:latin typeface="MiSans" pitchFamily="34" charset="0"/>
                <a:ea typeface="MiSans" pitchFamily="34" charset="-122"/>
                <a:cs typeface="B Titr" panose="00000700000000000000" pitchFamily="2" charset="-78"/>
              </a:rPr>
              <a:t>مشاور ژنتیک با بررسی تاریخچه سلامت شما و خانواده‌تان، به تصمیم‌گیری درباره مناسب بودن آزمایش ژنتیک کمک می‌کند. آزمایش از نمونه خون یا بزاق برای یافتن جهش‌های DNA انجام می‌شود. داشتن جهش به معنی قطعی ابتلا نیست، بلکه امکان برنامه‌ریزی غربالگری زودتر و مکررتر، استفاده از داروهای پیشگیرانه، یا جراحی‌های کاهش خطر را فراهم می‌سازد. س</a:t>
            </a:r>
            <a:r>
              <a:rPr lang="fa-IR" sz="1400" dirty="0">
                <a:solidFill>
                  <a:srgbClr val="000000"/>
                </a:solidFill>
                <a:latin typeface="MiSans" pitchFamily="34" charset="0"/>
                <a:ea typeface="MiSans" pitchFamily="34" charset="-122"/>
                <a:cs typeface="B Titr" panose="00000700000000000000" pitchFamily="2" charset="-78"/>
              </a:rPr>
              <a:t>رطان پستان و تخمدانی ارثی </a:t>
            </a:r>
            <a:r>
              <a:rPr lang="en-US" sz="1400" dirty="0">
                <a:solidFill>
                  <a:srgbClr val="000000"/>
                </a:solidFill>
                <a:latin typeface="MiSans" pitchFamily="34" charset="0"/>
                <a:ea typeface="MiSans" pitchFamily="34" charset="-122"/>
                <a:cs typeface="B Titr" panose="00000700000000000000" pitchFamily="2" charset="-78"/>
              </a:rPr>
              <a:t>و لینچ شایع‌ترین موارد ارثی هستند.</a:t>
            </a: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58280" y="560120"/>
            <a:ext cx="9799955" cy="646331"/>
          </a:xfrm>
          <a:prstGeom prst="rect">
            <a:avLst/>
          </a:prstGeom>
          <a:noFill/>
          <a:ln/>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A6B727">
                    <a:lumMod val="50000"/>
                  </a:srgbClr>
                </a:solidFill>
                <a:effectLst/>
                <a:uLnTx/>
                <a:uFillTx/>
                <a:latin typeface="MiSans" pitchFamily="34" charset="0"/>
                <a:ea typeface="MiSans" pitchFamily="34" charset="-122"/>
                <a:cs typeface="B Titr" panose="00000700000000000000" pitchFamily="2" charset="-78"/>
              </a:rPr>
              <a:t>شیوه‌های غربالگری سه سرطان</a:t>
            </a:r>
          </a:p>
        </p:txBody>
      </p:sp>
      <p:sp>
        <p:nvSpPr>
          <p:cNvPr id="3" name="Shape 1"/>
          <p:cNvSpPr/>
          <p:nvPr/>
        </p:nvSpPr>
        <p:spPr>
          <a:xfrm>
            <a:off x="-5080" y="5532755"/>
            <a:ext cx="12207240" cy="1325245"/>
          </a:xfrm>
          <a:prstGeom prst="roundRect">
            <a:avLst>
              <a:gd name="adj" fmla="val 0"/>
            </a:avLst>
          </a:prstGeom>
          <a:solidFill>
            <a:srgbClr val="9FC35D"/>
          </a:solidFill>
          <a:ln/>
        </p:spPr>
      </p:sp>
      <p:sp>
        <p:nvSpPr>
          <p:cNvPr id="4" name="Shape 2"/>
          <p:cNvSpPr/>
          <p:nvPr/>
        </p:nvSpPr>
        <p:spPr>
          <a:xfrm>
            <a:off x="387985" y="1695362"/>
            <a:ext cx="2875915" cy="4068445"/>
          </a:xfrm>
          <a:prstGeom prst="roundRect">
            <a:avLst>
              <a:gd name="adj" fmla="val 16667"/>
            </a:avLst>
          </a:prstGeom>
          <a:solidFill>
            <a:srgbClr val="FFFFFF"/>
          </a:solidFill>
          <a:ln w="19050">
            <a:solidFill>
              <a:srgbClr val="9FC35D"/>
            </a:solidFill>
            <a:prstDash val="solid"/>
          </a:ln>
        </p:spPr>
      </p:sp>
      <p:sp>
        <p:nvSpPr>
          <p:cNvPr id="5" name="Shape 3"/>
          <p:cNvSpPr/>
          <p:nvPr/>
        </p:nvSpPr>
        <p:spPr>
          <a:xfrm>
            <a:off x="3263900" y="1712595"/>
            <a:ext cx="2875915" cy="4068445"/>
          </a:xfrm>
          <a:prstGeom prst="roundRect">
            <a:avLst>
              <a:gd name="adj" fmla="val 16667"/>
            </a:avLst>
          </a:prstGeom>
          <a:solidFill>
            <a:srgbClr val="FFFFFF"/>
          </a:solidFill>
          <a:ln w="19050">
            <a:solidFill>
              <a:srgbClr val="9FC35D"/>
            </a:solidFill>
            <a:prstDash val="solid"/>
          </a:ln>
        </p:spPr>
      </p:sp>
      <p:sp>
        <p:nvSpPr>
          <p:cNvPr id="6" name="Shape 4"/>
          <p:cNvSpPr/>
          <p:nvPr/>
        </p:nvSpPr>
        <p:spPr>
          <a:xfrm>
            <a:off x="6191885" y="1712595"/>
            <a:ext cx="2875915" cy="4068445"/>
          </a:xfrm>
          <a:prstGeom prst="roundRect">
            <a:avLst>
              <a:gd name="adj" fmla="val 16667"/>
            </a:avLst>
          </a:prstGeom>
          <a:solidFill>
            <a:srgbClr val="FFFFFF"/>
          </a:solidFill>
          <a:ln w="19050">
            <a:solidFill>
              <a:srgbClr val="9FC35D"/>
            </a:solidFill>
            <a:prstDash val="solid"/>
          </a:ln>
        </p:spPr>
      </p:sp>
      <p:sp>
        <p:nvSpPr>
          <p:cNvPr id="7" name="Shape 5"/>
          <p:cNvSpPr/>
          <p:nvPr/>
        </p:nvSpPr>
        <p:spPr>
          <a:xfrm>
            <a:off x="9119235" y="1712595"/>
            <a:ext cx="2875915" cy="4068445"/>
          </a:xfrm>
          <a:prstGeom prst="roundRect">
            <a:avLst>
              <a:gd name="adj" fmla="val 16667"/>
            </a:avLst>
          </a:prstGeom>
          <a:solidFill>
            <a:srgbClr val="FFFFFF"/>
          </a:solidFill>
          <a:ln w="19050">
            <a:solidFill>
              <a:srgbClr val="9FC35D"/>
            </a:solidFill>
            <a:prstDash val="solid"/>
          </a:ln>
        </p:spPr>
      </p:sp>
      <p:sp>
        <p:nvSpPr>
          <p:cNvPr id="8" name="Text 6"/>
          <p:cNvSpPr/>
          <p:nvPr/>
        </p:nvSpPr>
        <p:spPr>
          <a:xfrm>
            <a:off x="478155" y="1952625"/>
            <a:ext cx="2549525" cy="699770"/>
          </a:xfrm>
          <a:prstGeom prst="rect">
            <a:avLst/>
          </a:prstGeom>
          <a:noFill/>
          <a:ln/>
        </p:spPr>
        <p:txBody>
          <a:bodyPr wrap="square" lIns="91440" tIns="45720" rIns="91440" bIns="4572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Corbel" panose="020B0503020204020204"/>
              <a:ea typeface="+mn-ea"/>
              <a:cs typeface="B Titr" panose="00000700000000000000" pitchFamily="2" charset="-78"/>
            </a:endParaRPr>
          </a:p>
        </p:txBody>
      </p:sp>
      <p:sp>
        <p:nvSpPr>
          <p:cNvPr id="9" name="Text 7"/>
          <p:cNvSpPr/>
          <p:nvPr/>
        </p:nvSpPr>
        <p:spPr>
          <a:xfrm>
            <a:off x="458470" y="2793365"/>
            <a:ext cx="2687955" cy="2622550"/>
          </a:xfrm>
          <a:prstGeom prst="rect">
            <a:avLst/>
          </a:prstGeom>
          <a:noFill/>
          <a:ln/>
        </p:spPr>
        <p:txBody>
          <a:bodyPr wrap="square" lIns="91440" tIns="45720" rIns="91440" bIns="45720" rtlCol="0" anchor="t"/>
          <a:lstStyle/>
          <a:p>
            <a:pPr marL="0" marR="0" lvl="0" indent="0" algn="r" defTabSz="457200" rtl="1"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Corbel" panose="020B0503020204020204"/>
              <a:ea typeface="+mn-ea"/>
              <a:cs typeface="+mn-cs"/>
            </a:endParaRPr>
          </a:p>
        </p:txBody>
      </p:sp>
      <p:sp>
        <p:nvSpPr>
          <p:cNvPr id="10" name="Text 8"/>
          <p:cNvSpPr/>
          <p:nvPr/>
        </p:nvSpPr>
        <p:spPr>
          <a:xfrm>
            <a:off x="3405505" y="1952625"/>
            <a:ext cx="2549525" cy="699770"/>
          </a:xfrm>
          <a:prstGeom prst="rect">
            <a:avLst/>
          </a:prstGeom>
          <a:noFill/>
          <a:ln/>
        </p:spPr>
        <p:txBody>
          <a:bodyPr wrap="square" lIns="91440" tIns="45720" rIns="91440" bIns="4572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MiSans" pitchFamily="34" charset="0"/>
                <a:ea typeface="MiSans" pitchFamily="34" charset="-122"/>
                <a:cs typeface="B Titr" panose="00000700000000000000" pitchFamily="2" charset="-78"/>
              </a:rPr>
              <a:t>سرطان روده بزرگ</a:t>
            </a:r>
          </a:p>
        </p:txBody>
      </p:sp>
      <p:sp>
        <p:nvSpPr>
          <p:cNvPr id="11" name="Text 9"/>
          <p:cNvSpPr/>
          <p:nvPr/>
        </p:nvSpPr>
        <p:spPr>
          <a:xfrm>
            <a:off x="3385820" y="2793365"/>
            <a:ext cx="2687955" cy="2622550"/>
          </a:xfrm>
          <a:prstGeom prst="rect">
            <a:avLst/>
          </a:prstGeom>
          <a:noFill/>
          <a:ln/>
        </p:spPr>
        <p:txBody>
          <a:bodyPr wrap="square" lIns="91440" tIns="45720" rIns="91440" bIns="45720" rtlCol="0" anchor="t"/>
          <a:lstStyle/>
          <a:p>
            <a:pPr marL="0" marR="0" lvl="0" indent="0" algn="r" defTabSz="457200" rtl="1" eaLnBrk="1" fontAlgn="auto" latinLnBrk="0" hangingPunct="1">
              <a:lnSpc>
                <a:spcPct val="12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MiSans" pitchFamily="34" charset="0"/>
                <a:ea typeface="MiSans" pitchFamily="34" charset="-122"/>
                <a:cs typeface="B Nazanin" panose="00000400000000000000" pitchFamily="2" charset="-78"/>
              </a:rPr>
              <a:t>آزمایش خون مخفی در مدفوع FIT از ۴۵ سالگی هر دو سال. کیت آزمایش را از مراکز بهداشتی دریافت، نمونه مدفوع به اندازه یک عدس در لوله جمع‌آور قرار داده، مخلوط کرده و تحویل دهید. نتیجه مثبت به معنی سرطان نیست بلکه نیازمند کولونوسکوپی است. کولونوسکوپی با آمادگی رژیم کم‌فیبر و داروی تخلیه، مشاهده کامل روده و برداشت پولیپ در همان جلسه را ممکن می‌سازد.</a:t>
            </a:r>
          </a:p>
        </p:txBody>
      </p:sp>
      <p:sp>
        <p:nvSpPr>
          <p:cNvPr id="12" name="Text 10"/>
          <p:cNvSpPr/>
          <p:nvPr/>
        </p:nvSpPr>
        <p:spPr>
          <a:xfrm>
            <a:off x="6333490" y="1952625"/>
            <a:ext cx="2549525" cy="699770"/>
          </a:xfrm>
          <a:prstGeom prst="rect">
            <a:avLst/>
          </a:prstGeom>
          <a:noFill/>
          <a:ln/>
        </p:spPr>
        <p:txBody>
          <a:bodyPr wrap="square" lIns="91440" tIns="45720" rIns="91440" bIns="4572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MiSans" pitchFamily="34" charset="0"/>
                <a:ea typeface="MiSans" pitchFamily="34" charset="-122"/>
                <a:cs typeface="B Titr" panose="00000700000000000000" pitchFamily="2" charset="-78"/>
              </a:rPr>
              <a:t>سرطان دهانه رحم</a:t>
            </a:r>
          </a:p>
        </p:txBody>
      </p:sp>
      <p:sp>
        <p:nvSpPr>
          <p:cNvPr id="13" name="Text 11"/>
          <p:cNvSpPr/>
          <p:nvPr/>
        </p:nvSpPr>
        <p:spPr>
          <a:xfrm>
            <a:off x="6313805" y="2793365"/>
            <a:ext cx="2687955" cy="2622550"/>
          </a:xfrm>
          <a:prstGeom prst="rect">
            <a:avLst/>
          </a:prstGeom>
          <a:noFill/>
          <a:ln/>
        </p:spPr>
        <p:txBody>
          <a:bodyPr wrap="square" lIns="91440" tIns="45720" rIns="91440" bIns="45720" rtlCol="0" anchor="t"/>
          <a:lstStyle/>
          <a:p>
            <a:pPr marL="0" marR="0" lvl="0" indent="0" algn="r" defTabSz="457200" rtl="1" eaLnBrk="1" fontAlgn="auto" latinLnBrk="0" hangingPunct="1">
              <a:lnSpc>
                <a:spcPct val="12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MiSans" pitchFamily="34" charset="0"/>
                <a:ea typeface="MiSans" pitchFamily="34" charset="-122"/>
                <a:cs typeface="B Nazanin" panose="00000400000000000000" pitchFamily="2" charset="-78"/>
              </a:rPr>
              <a:t>تست پاپ اسمیر از ۳۰ سالگی برای شناسایی سلول‌های ناهنجار. HPV تست برای تشخیص عفونت ویروس با دقت بالاتر. بررسی چشمی با اسید استیک روش ساده ابتدایی در برخی مراکز. زنان HIV مثبت یا با سیستم ایمنی ضعیف باید زودتر غربالگری شوند. غربالگری منظم حتی پس از یائسگی و در صورت نداشتن فعالیت جنسی باید ادامه یابد</a:t>
            </a:r>
            <a:r>
              <a:rPr kumimoji="0" lang="en-US" sz="1400" b="0" i="0" u="none" strike="noStrike" kern="1200" cap="none" spc="0" normalizeH="0" baseline="0" noProof="0" dirty="0">
                <a:ln>
                  <a:noFill/>
                </a:ln>
                <a:solidFill>
                  <a:srgbClr val="000000"/>
                </a:solidFill>
                <a:effectLst/>
                <a:uLnTx/>
                <a:uFillTx/>
                <a:latin typeface="MiSans" pitchFamily="34" charset="0"/>
                <a:ea typeface="MiSans" pitchFamily="34" charset="-122"/>
                <a:cs typeface="B Nazanin" panose="00000400000000000000" pitchFamily="2" charset="-78"/>
              </a:rPr>
              <a:t>.</a:t>
            </a:r>
            <a:endParaRPr kumimoji="0" lang="en-US" sz="1600" b="0" i="0" u="none" strike="noStrike" kern="1200" cap="none" spc="0" normalizeH="0" baseline="0" noProof="0" dirty="0">
              <a:ln>
                <a:noFill/>
              </a:ln>
              <a:solidFill>
                <a:srgbClr val="000000"/>
              </a:solidFill>
              <a:effectLst/>
              <a:uLnTx/>
              <a:uFillTx/>
              <a:latin typeface="Corbel" panose="020B0503020204020204"/>
              <a:ea typeface="+mn-ea"/>
              <a:cs typeface="B Nazanin" panose="00000400000000000000" pitchFamily="2" charset="-78"/>
            </a:endParaRPr>
          </a:p>
        </p:txBody>
      </p:sp>
      <p:sp>
        <p:nvSpPr>
          <p:cNvPr id="14" name="Text 12"/>
          <p:cNvSpPr/>
          <p:nvPr/>
        </p:nvSpPr>
        <p:spPr>
          <a:xfrm>
            <a:off x="9260840" y="1952625"/>
            <a:ext cx="2549525" cy="699770"/>
          </a:xfrm>
          <a:prstGeom prst="rect">
            <a:avLst/>
          </a:prstGeom>
          <a:noFill/>
          <a:ln/>
        </p:spPr>
        <p:txBody>
          <a:bodyPr wrap="square" lIns="91440" tIns="45720" rIns="91440" bIns="4572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MiSans" pitchFamily="34" charset="0"/>
              <a:ea typeface="MiSans" pitchFamily="34" charset="-122"/>
              <a:cs typeface="B Titr" panose="00000700000000000000" pitchFamily="2" charset="-78"/>
            </a:endParaRPr>
          </a:p>
        </p:txBody>
      </p:sp>
      <p:sp>
        <p:nvSpPr>
          <p:cNvPr id="15" name="Text 13"/>
          <p:cNvSpPr/>
          <p:nvPr/>
        </p:nvSpPr>
        <p:spPr>
          <a:xfrm>
            <a:off x="9241155" y="2793365"/>
            <a:ext cx="2687955" cy="2622550"/>
          </a:xfrm>
          <a:prstGeom prst="rect">
            <a:avLst/>
          </a:prstGeom>
          <a:noFill/>
          <a:ln/>
        </p:spPr>
        <p:txBody>
          <a:bodyPr wrap="square" lIns="91440" tIns="45720" rIns="91440" bIns="45720" rtlCol="0" anchor="t"/>
          <a:lstStyle/>
          <a:p>
            <a:pPr marL="0" marR="0" lvl="0" indent="0" algn="r" defTabSz="457200" rtl="1" eaLnBrk="1" fontAlgn="auto" latinLnBrk="0" hangingPunct="1">
              <a:lnSpc>
                <a:spcPct val="12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MiSans" pitchFamily="34" charset="0"/>
              <a:ea typeface="MiSans" pitchFamily="34" charset="-122"/>
              <a:cs typeface="B Nazanin" panose="00000400000000000000" pitchFamily="2" charset="-78"/>
            </a:endParaRPr>
          </a:p>
        </p:txBody>
      </p:sp>
      <p:sp>
        <p:nvSpPr>
          <p:cNvPr id="16" name="TextBox 15"/>
          <p:cNvSpPr txBox="1"/>
          <p:nvPr/>
        </p:nvSpPr>
        <p:spPr>
          <a:xfrm>
            <a:off x="9518073" y="1952625"/>
            <a:ext cx="2292292" cy="369332"/>
          </a:xfrm>
          <a:prstGeom prst="rect">
            <a:avLst/>
          </a:prstGeom>
          <a:noFill/>
        </p:spPr>
        <p:txBody>
          <a:bodyPr wrap="square" rtlCol="0">
            <a:spAutoFit/>
          </a:bodyPr>
          <a:lstStyle/>
          <a:p>
            <a:pPr lvl="0" algn="ctr">
              <a:defRPr/>
            </a:pPr>
            <a:r>
              <a:rPr lang="en-US" b="1">
                <a:solidFill>
                  <a:srgbClr val="000000"/>
                </a:solidFill>
                <a:latin typeface="MiSans" pitchFamily="34" charset="0"/>
                <a:ea typeface="MiSans" pitchFamily="34" charset="-122"/>
                <a:cs typeface="B Titr" panose="00000700000000000000" pitchFamily="2" charset="-78"/>
              </a:rPr>
              <a:t>سرطان پستان</a:t>
            </a:r>
            <a:endParaRPr lang="en-US" sz="1600" dirty="0">
              <a:solidFill>
                <a:srgbClr val="000000"/>
              </a:solidFill>
              <a:cs typeface="B Titr" panose="00000700000000000000" pitchFamily="2" charset="-78"/>
            </a:endParaRPr>
          </a:p>
        </p:txBody>
      </p:sp>
      <p:sp>
        <p:nvSpPr>
          <p:cNvPr id="17" name="TextBox 16"/>
          <p:cNvSpPr txBox="1"/>
          <p:nvPr/>
        </p:nvSpPr>
        <p:spPr>
          <a:xfrm>
            <a:off x="9260840" y="2892425"/>
            <a:ext cx="2549525" cy="2936188"/>
          </a:xfrm>
          <a:prstGeom prst="rect">
            <a:avLst/>
          </a:prstGeom>
          <a:noFill/>
        </p:spPr>
        <p:txBody>
          <a:bodyPr wrap="square" rtlCol="0">
            <a:spAutoFit/>
          </a:bodyPr>
          <a:lstStyle/>
          <a:p>
            <a:pPr lvl="0" algn="r" rtl="1">
              <a:lnSpc>
                <a:spcPct val="120000"/>
              </a:lnSpc>
              <a:defRPr/>
            </a:pPr>
            <a:r>
              <a:rPr lang="en-US" sz="1400" b="1">
                <a:solidFill>
                  <a:srgbClr val="000000"/>
                </a:solidFill>
                <a:latin typeface="MiSans" pitchFamily="34" charset="0"/>
                <a:ea typeface="MiSans" pitchFamily="34" charset="-122"/>
                <a:cs typeface="B Nazanin" panose="00000400000000000000" pitchFamily="2" charset="-78"/>
              </a:rPr>
              <a:t>خودآزمایی ماهانه پستان از ۲۰ سالگی با مشاهده در آینه و لمس در حالت درازکش. معاینه بالینی توسط پزشک یا ماما هر یک تا دو سال. ماموگرافی سالانه از ۴۰ سالگی؛ در صورت سابقه خانوادگی ممکن است زودتر با سونوگرافی یا MRI تکمیلی نیاز باشد. زمان مناسب ماموگرافی هفته اول پس از پایان قاعدگی است و از اسپری بدن، کرم یا پودر در روز آزمایش بپرهیزید</a:t>
            </a:r>
            <a:r>
              <a:rPr lang="en-US" sz="1400">
                <a:solidFill>
                  <a:srgbClr val="000000"/>
                </a:solidFill>
                <a:latin typeface="MiSans" pitchFamily="34" charset="0"/>
                <a:ea typeface="MiSans" pitchFamily="34" charset="-122"/>
                <a:cs typeface="MiSans" pitchFamily="34" charset="-120"/>
              </a:rPr>
              <a:t>.</a:t>
            </a:r>
            <a:endParaRPr lang="en-US" sz="1600" dirty="0">
              <a:solidFill>
                <a:srgbClr val="000000"/>
              </a:solidFill>
            </a:endParaRPr>
          </a:p>
        </p:txBody>
      </p:sp>
      <p:sp>
        <p:nvSpPr>
          <p:cNvPr id="19" name="TextBox 18"/>
          <p:cNvSpPr txBox="1"/>
          <p:nvPr/>
        </p:nvSpPr>
        <p:spPr>
          <a:xfrm>
            <a:off x="623455" y="1952625"/>
            <a:ext cx="2404225" cy="369332"/>
          </a:xfrm>
          <a:prstGeom prst="rect">
            <a:avLst/>
          </a:prstGeom>
          <a:noFill/>
        </p:spPr>
        <p:txBody>
          <a:bodyPr wrap="square" rtlCol="0">
            <a:spAutoFit/>
          </a:bodyPr>
          <a:lstStyle/>
          <a:p>
            <a:pPr lvl="0" algn="ctr"/>
            <a:r>
              <a:rPr lang="en-US" b="1">
                <a:solidFill>
                  <a:srgbClr val="000000"/>
                </a:solidFill>
                <a:latin typeface="MiSans" pitchFamily="34" charset="0"/>
                <a:ea typeface="MiSans" pitchFamily="34" charset="-122"/>
                <a:cs typeface="B Titr" panose="00000700000000000000" pitchFamily="2" charset="-78"/>
              </a:rPr>
              <a:t>پیام پایانی غربالگری</a:t>
            </a:r>
            <a:endParaRPr lang="en-US" b="1" dirty="0">
              <a:solidFill>
                <a:srgbClr val="000000"/>
              </a:solidFill>
              <a:latin typeface="MiSans" pitchFamily="34" charset="0"/>
              <a:ea typeface="MiSans" pitchFamily="34" charset="-122"/>
              <a:cs typeface="B Titr" panose="00000700000000000000" pitchFamily="2" charset="-78"/>
            </a:endParaRPr>
          </a:p>
        </p:txBody>
      </p:sp>
      <p:sp>
        <p:nvSpPr>
          <p:cNvPr id="21" name="TextBox 20"/>
          <p:cNvSpPr txBox="1"/>
          <p:nvPr/>
        </p:nvSpPr>
        <p:spPr>
          <a:xfrm>
            <a:off x="458470" y="2652395"/>
            <a:ext cx="2569210" cy="2677656"/>
          </a:xfrm>
          <a:prstGeom prst="rect">
            <a:avLst/>
          </a:prstGeom>
          <a:noFill/>
        </p:spPr>
        <p:txBody>
          <a:bodyPr wrap="square" rtlCol="0">
            <a:spAutoFit/>
          </a:bodyPr>
          <a:lstStyle/>
          <a:p>
            <a:pPr lvl="0" algn="r" rtl="1">
              <a:lnSpc>
                <a:spcPct val="120000"/>
              </a:lnSpc>
            </a:pPr>
            <a:r>
              <a:rPr lang="en-US" sz="1400" b="1" dirty="0" err="1">
                <a:solidFill>
                  <a:srgbClr val="000000"/>
                </a:solidFill>
                <a:latin typeface="MiSans" pitchFamily="34" charset="0"/>
                <a:ea typeface="MiSans" pitchFamily="34" charset="-122"/>
                <a:cs typeface="B Nazanin" panose="00000400000000000000" pitchFamily="2" charset="-78"/>
              </a:rPr>
              <a:t>غربالگری</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یعنی</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پیشگیری</a:t>
            </a:r>
            <a:r>
              <a:rPr lang="en-US" sz="1400" b="1" dirty="0">
                <a:solidFill>
                  <a:srgbClr val="000000"/>
                </a:solidFill>
                <a:latin typeface="MiSans" pitchFamily="34" charset="0"/>
                <a:ea typeface="MiSans" pitchFamily="34" charset="-122"/>
                <a:cs typeface="B Nazanin" panose="00000400000000000000" pitchFamily="2" charset="-78"/>
              </a:rPr>
              <a:t> و </a:t>
            </a:r>
            <a:r>
              <a:rPr lang="en-US" sz="1400" b="1" dirty="0" err="1">
                <a:solidFill>
                  <a:srgbClr val="000000"/>
                </a:solidFill>
                <a:latin typeface="MiSans" pitchFamily="34" charset="0"/>
                <a:ea typeface="MiSans" pitchFamily="34" charset="-122"/>
                <a:cs typeface="B Nazanin" panose="00000400000000000000" pitchFamily="2" charset="-78"/>
              </a:rPr>
              <a:t>آرامش</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نه</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تشخیص</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بیماری</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با</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انجام</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به‌موقع</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آزمایش‌ها</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از</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سلامت</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خود</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مطمئن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شوید</a:t>
            </a:r>
            <a:r>
              <a:rPr lang="en-US" sz="1400" b="1" dirty="0">
                <a:solidFill>
                  <a:srgbClr val="000000"/>
                </a:solidFill>
                <a:latin typeface="MiSans" pitchFamily="34" charset="0"/>
                <a:ea typeface="MiSans" pitchFamily="34" charset="-122"/>
                <a:cs typeface="B Nazanin" panose="00000400000000000000" pitchFamily="2" charset="-78"/>
              </a:rPr>
              <a:t> و </a:t>
            </a:r>
            <a:r>
              <a:rPr lang="en-US" sz="1400" b="1" dirty="0" err="1">
                <a:solidFill>
                  <a:srgbClr val="000000"/>
                </a:solidFill>
                <a:latin typeface="MiSans" pitchFamily="34" charset="0"/>
                <a:ea typeface="MiSans" pitchFamily="34" charset="-122"/>
                <a:cs typeface="B Nazanin" panose="00000400000000000000" pitchFamily="2" charset="-78"/>
              </a:rPr>
              <a:t>در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صورت</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وجود</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مشکل</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زودتر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درمان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مؤثر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را</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آغاز</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کنید</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این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خدمات</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در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مراکز</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خدمات</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جامع</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سلامت</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پایگاه‌ها</a:t>
            </a:r>
            <a:r>
              <a:rPr lang="en-US" sz="1400" b="1" dirty="0">
                <a:solidFill>
                  <a:srgbClr val="000000"/>
                </a:solidFill>
                <a:latin typeface="MiSans" pitchFamily="34" charset="0"/>
                <a:ea typeface="MiSans" pitchFamily="34" charset="-122"/>
                <a:cs typeface="B Nazanin" panose="00000400000000000000" pitchFamily="2" charset="-78"/>
              </a:rPr>
              <a:t> و </a:t>
            </a:r>
            <a:r>
              <a:rPr lang="en-US" sz="1400" b="1" dirty="0" err="1">
                <a:solidFill>
                  <a:srgbClr val="000000"/>
                </a:solidFill>
                <a:latin typeface="MiSans" pitchFamily="34" charset="0"/>
                <a:ea typeface="MiSans" pitchFamily="34" charset="-122"/>
                <a:cs typeface="B Nazanin" panose="00000400000000000000" pitchFamily="2" charset="-78"/>
              </a:rPr>
              <a:t>خانه‌های</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بهداشت</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با</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هزینه</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بسیار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پایین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یا</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رایگان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ارائه</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می‌شود</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شعار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ما</a:t>
            </a:r>
            <a:r>
              <a:rPr lang="en-US" sz="1400" b="1" dirty="0">
                <a:solidFill>
                  <a:srgbClr val="000000"/>
                </a:solidFill>
                <a:latin typeface="MiSans" pitchFamily="34" charset="0"/>
                <a:ea typeface="MiSans" pitchFamily="34" charset="-122"/>
                <a:cs typeface="B Nazanin" panose="00000400000000000000" pitchFamily="2" charset="-78"/>
              </a:rPr>
              <a:t>: </a:t>
            </a:r>
            <a:r>
              <a:rPr lang="fa-IR" sz="1400" b="1" dirty="0" smtClean="0">
                <a:solidFill>
                  <a:srgbClr val="000000"/>
                </a:solidFill>
                <a:latin typeface="MiSans" pitchFamily="34" charset="0"/>
                <a:ea typeface="MiSans" pitchFamily="34" charset="-122"/>
                <a:cs typeface="B Nazanin" panose="00000400000000000000" pitchFamily="2" charset="-78"/>
              </a:rPr>
              <a:t>( </a:t>
            </a:r>
            <a:r>
              <a:rPr lang="en-US" sz="1400" b="1" dirty="0" err="1" smtClean="0">
                <a:solidFill>
                  <a:srgbClr val="000000"/>
                </a:solidFill>
                <a:latin typeface="MiSans" pitchFamily="34" charset="0"/>
                <a:ea typeface="MiSans" pitchFamily="34" charset="-122"/>
                <a:cs typeface="B Nazanin" panose="00000400000000000000" pitchFamily="2" charset="-78"/>
              </a:rPr>
              <a:t>تشخیص</a:t>
            </a:r>
            <a:r>
              <a:rPr lang="en-US" sz="1400" b="1" dirty="0" smtClean="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زودتر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درمان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آسان‌تر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زندگی</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smtClean="0">
                <a:solidFill>
                  <a:srgbClr val="000000"/>
                </a:solidFill>
                <a:latin typeface="MiSans" pitchFamily="34" charset="0"/>
                <a:ea typeface="MiSans" pitchFamily="34" charset="-122"/>
                <a:cs typeface="B Nazanin" panose="00000400000000000000" pitchFamily="2" charset="-78"/>
              </a:rPr>
              <a:t>طولانی‌تر</a:t>
            </a:r>
            <a:r>
              <a:rPr lang="fa-IR" sz="1400" b="1" dirty="0" smtClean="0">
                <a:solidFill>
                  <a:srgbClr val="000000"/>
                </a:solidFill>
                <a:latin typeface="MiSans" pitchFamily="34" charset="0"/>
                <a:ea typeface="MiSans" pitchFamily="34" charset="-122"/>
                <a:cs typeface="B Nazanin" panose="00000400000000000000" pitchFamily="2" charset="-78"/>
              </a:rPr>
              <a:t> )</a:t>
            </a:r>
            <a:endParaRPr lang="en-US" sz="1400" b="1" dirty="0">
              <a:solidFill>
                <a:srgbClr val="000000"/>
              </a:solidFill>
              <a:latin typeface="MiSans" pitchFamily="34" charset="0"/>
              <a:ea typeface="MiSans" pitchFamily="34" charset="-122"/>
              <a:cs typeface="B Nazanin" panose="00000400000000000000" pitchFamily="2" charset="-78"/>
            </a:endParaRPr>
          </a:p>
        </p:txBody>
      </p:sp>
    </p:spTree>
    <p:extLst>
      <p:ext uri="{BB962C8B-B14F-4D97-AF65-F5344CB8AC3E}">
        <p14:creationId xmlns:p14="http://schemas.microsoft.com/office/powerpoint/2010/main" val="2902282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0-d2nf89h8bjvh7rlj09j0.png"/>
          <p:cNvPicPr>
            <a:picLocks noChangeAspect="1"/>
          </p:cNvPicPr>
          <p:nvPr/>
        </p:nvPicPr>
        <p:blipFill>
          <a:blip r:embed="rId3"/>
          <a:srcRect l="23" r="23"/>
          <a:stretch/>
        </p:blipFill>
        <p:spPr>
          <a:xfrm>
            <a:off x="-150077" y="41716"/>
            <a:ext cx="12204700" cy="6870065"/>
          </a:xfrm>
          <a:prstGeom prst="rect">
            <a:avLst/>
          </a:prstGeom>
        </p:spPr>
      </p:pic>
      <p:sp>
        <p:nvSpPr>
          <p:cNvPr id="3" name="Shape 0"/>
          <p:cNvSpPr/>
          <p:nvPr/>
        </p:nvSpPr>
        <p:spPr>
          <a:xfrm flipH="1">
            <a:off x="10335873" y="1860725"/>
            <a:ext cx="0" cy="459661"/>
          </a:xfrm>
          <a:prstGeom prst="line">
            <a:avLst/>
          </a:prstGeom>
          <a:noFill/>
          <a:ln w="19050">
            <a:solidFill>
              <a:srgbClr val="9FC35D"/>
            </a:solidFill>
            <a:prstDash val="solid"/>
            <a:headEnd type="none"/>
            <a:tailEnd type="none"/>
          </a:ln>
        </p:spPr>
      </p:sp>
      <p:sp>
        <p:nvSpPr>
          <p:cNvPr id="4" name="Shape 1"/>
          <p:cNvSpPr/>
          <p:nvPr/>
        </p:nvSpPr>
        <p:spPr>
          <a:xfrm flipH="1">
            <a:off x="4001067" y="1964188"/>
            <a:ext cx="0" cy="530196"/>
          </a:xfrm>
          <a:prstGeom prst="line">
            <a:avLst/>
          </a:prstGeom>
          <a:noFill/>
          <a:ln w="19050">
            <a:solidFill>
              <a:srgbClr val="9FC35D"/>
            </a:solidFill>
            <a:prstDash val="solid"/>
            <a:headEnd type="none"/>
            <a:tailEnd type="none"/>
          </a:ln>
        </p:spPr>
      </p:sp>
      <p:sp>
        <p:nvSpPr>
          <p:cNvPr id="5" name="Shape 2"/>
          <p:cNvSpPr/>
          <p:nvPr/>
        </p:nvSpPr>
        <p:spPr>
          <a:xfrm flipH="1">
            <a:off x="4001067" y="2780178"/>
            <a:ext cx="0" cy="430245"/>
          </a:xfrm>
          <a:prstGeom prst="line">
            <a:avLst/>
          </a:prstGeom>
          <a:noFill/>
          <a:ln w="19050">
            <a:solidFill>
              <a:srgbClr val="9FC35D"/>
            </a:solidFill>
            <a:prstDash val="solid"/>
            <a:headEnd type="none"/>
            <a:tailEnd type="none"/>
          </a:ln>
        </p:spPr>
      </p:sp>
      <p:sp>
        <p:nvSpPr>
          <p:cNvPr id="6" name="Shape 3"/>
          <p:cNvSpPr/>
          <p:nvPr/>
        </p:nvSpPr>
        <p:spPr>
          <a:xfrm flipH="1">
            <a:off x="10385230" y="2668380"/>
            <a:ext cx="0" cy="467995"/>
          </a:xfrm>
          <a:prstGeom prst="line">
            <a:avLst/>
          </a:prstGeom>
          <a:noFill/>
          <a:ln w="19050">
            <a:solidFill>
              <a:srgbClr val="9FC35D"/>
            </a:solidFill>
            <a:prstDash val="solid"/>
            <a:headEnd type="none"/>
            <a:tailEnd type="none"/>
          </a:ln>
        </p:spPr>
      </p:sp>
      <p:sp>
        <p:nvSpPr>
          <p:cNvPr id="7" name="Shape 4"/>
          <p:cNvSpPr/>
          <p:nvPr/>
        </p:nvSpPr>
        <p:spPr>
          <a:xfrm flipH="1">
            <a:off x="10372269" y="3476749"/>
            <a:ext cx="12700" cy="467995"/>
          </a:xfrm>
          <a:prstGeom prst="line">
            <a:avLst/>
          </a:prstGeom>
          <a:noFill/>
          <a:ln w="19050">
            <a:solidFill>
              <a:srgbClr val="9FC35D"/>
            </a:solidFill>
            <a:prstDash val="solid"/>
            <a:headEnd type="none"/>
            <a:tailEnd type="none"/>
          </a:ln>
        </p:spPr>
      </p:sp>
      <p:sp>
        <p:nvSpPr>
          <p:cNvPr id="8" name="Text 5"/>
          <p:cNvSpPr/>
          <p:nvPr/>
        </p:nvSpPr>
        <p:spPr>
          <a:xfrm>
            <a:off x="8287058" y="524841"/>
            <a:ext cx="3567869" cy="689610"/>
          </a:xfrm>
          <a:prstGeom prst="rect">
            <a:avLst/>
          </a:prstGeom>
          <a:noFill/>
          <a:ln/>
        </p:spPr>
        <p:txBody>
          <a:bodyPr wrap="square" lIns="0" tIns="0" rIns="0" bIns="0" rtlCol="0" anchor="ctr"/>
          <a:lstStyle/>
          <a:p>
            <a:pPr algn="ctr">
              <a:lnSpc>
                <a:spcPct val="100000"/>
              </a:lnSpc>
            </a:pPr>
            <a:r>
              <a:rPr lang="fa-IR" sz="3200" b="1" dirty="0">
                <a:cs typeface="B Titr" panose="00000700000000000000" pitchFamily="2" charset="-78"/>
              </a:rPr>
              <a:t>سرفصل ها </a:t>
            </a:r>
            <a:endParaRPr lang="en-US" sz="3200" b="1" dirty="0">
              <a:cs typeface="B Titr" panose="00000700000000000000" pitchFamily="2" charset="-78"/>
            </a:endParaRPr>
          </a:p>
        </p:txBody>
      </p:sp>
      <p:sp>
        <p:nvSpPr>
          <p:cNvPr id="9" name="Text 6"/>
          <p:cNvSpPr/>
          <p:nvPr/>
        </p:nvSpPr>
        <p:spPr>
          <a:xfrm>
            <a:off x="10239353" y="1802941"/>
            <a:ext cx="885825" cy="583565"/>
          </a:xfrm>
          <a:prstGeom prst="rect">
            <a:avLst/>
          </a:prstGeom>
          <a:noFill/>
          <a:ln/>
        </p:spPr>
        <p:txBody>
          <a:bodyPr wrap="square" lIns="91440" tIns="45720" rIns="91440" bIns="45720" rtlCol="0" anchor="t">
            <a:spAutoFit/>
          </a:bodyPr>
          <a:lstStyle/>
          <a:p>
            <a:pPr algn="ctr">
              <a:lnSpc>
                <a:spcPct val="100000"/>
              </a:lnSpc>
            </a:pPr>
            <a:r>
              <a:rPr lang="fa-IR" sz="3200" b="1" dirty="0" smtClean="0">
                <a:solidFill>
                  <a:srgbClr val="9FC35D"/>
                </a:solidFill>
                <a:latin typeface="MiSans" pitchFamily="34" charset="0"/>
                <a:ea typeface="MiSans" pitchFamily="34" charset="-122"/>
                <a:cs typeface="MiSans" pitchFamily="34" charset="-120"/>
              </a:rPr>
              <a:t>1</a:t>
            </a:r>
            <a:endParaRPr lang="en-US" sz="1600" dirty="0"/>
          </a:p>
        </p:txBody>
      </p:sp>
      <p:sp>
        <p:nvSpPr>
          <p:cNvPr id="10" name="Text 7"/>
          <p:cNvSpPr/>
          <p:nvPr/>
        </p:nvSpPr>
        <p:spPr>
          <a:xfrm>
            <a:off x="4685643" y="1931189"/>
            <a:ext cx="5547360" cy="460375"/>
          </a:xfrm>
          <a:prstGeom prst="rect">
            <a:avLst/>
          </a:prstGeom>
          <a:noFill/>
          <a:ln/>
        </p:spPr>
        <p:txBody>
          <a:bodyPr wrap="square" lIns="91440" tIns="45720" rIns="91440" bIns="45720" rtlCol="0" anchor="t">
            <a:spAutoFit/>
          </a:bodyPr>
          <a:lstStyle/>
          <a:p>
            <a:pPr algn="r" rtl="1">
              <a:lnSpc>
                <a:spcPct val="100000"/>
              </a:lnSpc>
            </a:pPr>
            <a:r>
              <a:rPr lang="en-US" sz="2400" b="1" dirty="0">
                <a:solidFill>
                  <a:srgbClr val="404040"/>
                </a:solidFill>
                <a:latin typeface="MiSans" pitchFamily="34" charset="0"/>
                <a:ea typeface="MiSans" pitchFamily="34" charset="-122"/>
                <a:cs typeface="B Titr" panose="00000700000000000000" pitchFamily="2" charset="-78"/>
              </a:rPr>
              <a:t> </a:t>
            </a:r>
            <a:r>
              <a:rPr lang="fa-IR" sz="2400" b="1" dirty="0">
                <a:solidFill>
                  <a:srgbClr val="404040"/>
                </a:solidFill>
                <a:latin typeface="MiSans" pitchFamily="34" charset="0"/>
                <a:ea typeface="MiSans" pitchFamily="34" charset="-122"/>
                <a:cs typeface="B Titr" panose="00000700000000000000" pitchFamily="2" charset="-78"/>
              </a:rPr>
              <a:t>سرطان و</a:t>
            </a:r>
            <a:r>
              <a:rPr lang="en-US" sz="2400" b="1" dirty="0" err="1">
                <a:solidFill>
                  <a:srgbClr val="404040"/>
                </a:solidFill>
                <a:latin typeface="MiSans" pitchFamily="34" charset="0"/>
                <a:ea typeface="MiSans" pitchFamily="34" charset="-122"/>
                <a:cs typeface="B Titr" panose="00000700000000000000" pitchFamily="2" charset="-78"/>
              </a:rPr>
              <a:t>اصول</a:t>
            </a:r>
            <a:r>
              <a:rPr lang="en-US" sz="2400" b="1" dirty="0">
                <a:solidFill>
                  <a:srgbClr val="404040"/>
                </a:solidFill>
                <a:latin typeface="MiSans" pitchFamily="34" charset="0"/>
                <a:ea typeface="MiSans" pitchFamily="34" charset="-122"/>
                <a:cs typeface="B Titr" panose="00000700000000000000" pitchFamily="2" charset="-78"/>
              </a:rPr>
              <a:t> دهگانه پیشگیری</a:t>
            </a:r>
            <a:endParaRPr lang="en-US" sz="1600" dirty="0">
              <a:cs typeface="B Titr" panose="00000700000000000000" pitchFamily="2" charset="-78"/>
            </a:endParaRPr>
          </a:p>
        </p:txBody>
      </p:sp>
      <p:sp>
        <p:nvSpPr>
          <p:cNvPr id="11" name="Text 8"/>
          <p:cNvSpPr/>
          <p:nvPr/>
        </p:nvSpPr>
        <p:spPr>
          <a:xfrm>
            <a:off x="10323173" y="2683213"/>
            <a:ext cx="835025" cy="583565"/>
          </a:xfrm>
          <a:prstGeom prst="rect">
            <a:avLst/>
          </a:prstGeom>
          <a:noFill/>
          <a:ln/>
        </p:spPr>
        <p:txBody>
          <a:bodyPr wrap="square" lIns="91440" tIns="45720" rIns="91440" bIns="45720" rtlCol="0" anchor="t">
            <a:spAutoFit/>
          </a:bodyPr>
          <a:lstStyle/>
          <a:p>
            <a:pPr algn="ctr">
              <a:lnSpc>
                <a:spcPct val="100000"/>
              </a:lnSpc>
            </a:pPr>
            <a:r>
              <a:rPr lang="fa-IR" sz="3200" b="1" dirty="0" smtClean="0">
                <a:solidFill>
                  <a:srgbClr val="9FC35D"/>
                </a:solidFill>
                <a:latin typeface="MiSans" pitchFamily="34" charset="0"/>
                <a:ea typeface="MiSans" pitchFamily="34" charset="-122"/>
                <a:cs typeface="MiSans" pitchFamily="34" charset="-120"/>
              </a:rPr>
              <a:t>2</a:t>
            </a:r>
            <a:endParaRPr lang="en-US" sz="1600" dirty="0"/>
          </a:p>
        </p:txBody>
      </p:sp>
      <p:sp>
        <p:nvSpPr>
          <p:cNvPr id="12" name="Text 9"/>
          <p:cNvSpPr/>
          <p:nvPr/>
        </p:nvSpPr>
        <p:spPr>
          <a:xfrm>
            <a:off x="4787070" y="2668380"/>
            <a:ext cx="5598160" cy="461665"/>
          </a:xfrm>
          <a:prstGeom prst="rect">
            <a:avLst/>
          </a:prstGeom>
          <a:noFill/>
          <a:ln/>
        </p:spPr>
        <p:txBody>
          <a:bodyPr wrap="square" lIns="91440" tIns="45720" rIns="91440" bIns="45720" rtlCol="0" anchor="t">
            <a:spAutoFit/>
          </a:bodyPr>
          <a:lstStyle/>
          <a:p>
            <a:pPr algn="r" rtl="1"/>
            <a:r>
              <a:rPr lang="fa-IR" sz="2400" b="1" dirty="0" smtClean="0">
                <a:solidFill>
                  <a:srgbClr val="404040"/>
                </a:solidFill>
                <a:latin typeface="MiSans" pitchFamily="34" charset="0"/>
                <a:ea typeface="MiSans" pitchFamily="34" charset="-122"/>
                <a:cs typeface="B Titr" panose="00000700000000000000" pitchFamily="2" charset="-78"/>
              </a:rPr>
              <a:t>سرطان و باورهاي نادرست ،</a:t>
            </a:r>
            <a:r>
              <a:rPr lang="en-US" sz="2400" b="1" dirty="0" smtClean="0">
                <a:solidFill>
                  <a:srgbClr val="404040"/>
                </a:solidFill>
                <a:latin typeface="MiSans" pitchFamily="34" charset="0"/>
                <a:ea typeface="MiSans" pitchFamily="34" charset="-122"/>
                <a:cs typeface="B Titr" panose="00000700000000000000" pitchFamily="2" charset="-78"/>
              </a:rPr>
              <a:t> </a:t>
            </a:r>
            <a:r>
              <a:rPr lang="en-US" sz="2400" b="1" dirty="0" err="1" smtClean="0">
                <a:solidFill>
                  <a:srgbClr val="404040"/>
                </a:solidFill>
                <a:latin typeface="MiSans" pitchFamily="34" charset="0"/>
                <a:ea typeface="MiSans" pitchFamily="34" charset="-122"/>
                <a:cs typeface="B Titr" panose="00000700000000000000" pitchFamily="2" charset="-78"/>
              </a:rPr>
              <a:t>تغذیه</a:t>
            </a:r>
            <a:r>
              <a:rPr lang="fa-IR" sz="2400" b="1" dirty="0" smtClean="0">
                <a:solidFill>
                  <a:srgbClr val="404040"/>
                </a:solidFill>
                <a:latin typeface="MiSans" pitchFamily="34" charset="0"/>
                <a:ea typeface="MiSans" pitchFamily="34" charset="-122"/>
                <a:cs typeface="B Titr" panose="00000700000000000000" pitchFamily="2" charset="-78"/>
              </a:rPr>
              <a:t> </a:t>
            </a:r>
          </a:p>
        </p:txBody>
      </p:sp>
      <p:sp>
        <p:nvSpPr>
          <p:cNvPr id="13" name="Text 10"/>
          <p:cNvSpPr/>
          <p:nvPr/>
        </p:nvSpPr>
        <p:spPr>
          <a:xfrm>
            <a:off x="10269198" y="3462020"/>
            <a:ext cx="855980" cy="583565"/>
          </a:xfrm>
          <a:prstGeom prst="rect">
            <a:avLst/>
          </a:prstGeom>
          <a:noFill/>
          <a:ln/>
        </p:spPr>
        <p:txBody>
          <a:bodyPr wrap="square" lIns="91440" tIns="45720" rIns="91440" bIns="45720" rtlCol="0" anchor="t">
            <a:spAutoFit/>
          </a:bodyPr>
          <a:lstStyle/>
          <a:p>
            <a:pPr algn="ctr">
              <a:lnSpc>
                <a:spcPct val="100000"/>
              </a:lnSpc>
            </a:pPr>
            <a:r>
              <a:rPr lang="fa-IR" sz="3200" b="1" dirty="0" smtClean="0">
                <a:solidFill>
                  <a:srgbClr val="9FC35D"/>
                </a:solidFill>
                <a:latin typeface="MiSans" pitchFamily="34" charset="0"/>
                <a:ea typeface="MiSans" pitchFamily="34" charset="-122"/>
                <a:cs typeface="MiSans" pitchFamily="34" charset="-120"/>
              </a:rPr>
              <a:t>3</a:t>
            </a:r>
            <a:endParaRPr lang="en-US" sz="1600" dirty="0"/>
          </a:p>
        </p:txBody>
      </p:sp>
      <p:sp>
        <p:nvSpPr>
          <p:cNvPr id="14" name="Text 11"/>
          <p:cNvSpPr/>
          <p:nvPr/>
        </p:nvSpPr>
        <p:spPr>
          <a:xfrm>
            <a:off x="4695632" y="3476749"/>
            <a:ext cx="5547360" cy="738664"/>
          </a:xfrm>
          <a:prstGeom prst="rect">
            <a:avLst/>
          </a:prstGeom>
          <a:noFill/>
          <a:ln/>
        </p:spPr>
        <p:txBody>
          <a:bodyPr wrap="square" lIns="91440" tIns="45720" rIns="91440" bIns="45720" rtlCol="0" anchor="t">
            <a:spAutoFit/>
          </a:bodyPr>
          <a:lstStyle/>
          <a:p>
            <a:pPr algn="r" rtl="1">
              <a:lnSpc>
                <a:spcPct val="100000"/>
              </a:lnSpc>
            </a:pPr>
            <a:r>
              <a:rPr lang="en-US" sz="2400" b="1" dirty="0">
                <a:solidFill>
                  <a:srgbClr val="404040"/>
                </a:solidFill>
                <a:latin typeface="MiSans" pitchFamily="34" charset="0"/>
                <a:ea typeface="MiSans" pitchFamily="34" charset="-122"/>
                <a:cs typeface="B Titr" panose="00000700000000000000" pitchFamily="2" charset="-78"/>
              </a:rPr>
              <a:t>سبک </a:t>
            </a:r>
            <a:r>
              <a:rPr lang="en-US" sz="2400" b="1" dirty="0" err="1">
                <a:solidFill>
                  <a:srgbClr val="404040"/>
                </a:solidFill>
                <a:latin typeface="MiSans" pitchFamily="34" charset="0"/>
                <a:ea typeface="MiSans" pitchFamily="34" charset="-122"/>
                <a:cs typeface="B Titr" panose="00000700000000000000" pitchFamily="2" charset="-78"/>
              </a:rPr>
              <a:t>زندگی</a:t>
            </a:r>
            <a:r>
              <a:rPr lang="en-US" sz="2400" b="1" dirty="0">
                <a:solidFill>
                  <a:srgbClr val="404040"/>
                </a:solidFill>
                <a:latin typeface="MiSans" pitchFamily="34" charset="0"/>
                <a:ea typeface="MiSans" pitchFamily="34" charset="-122"/>
                <a:cs typeface="B Titr" panose="00000700000000000000" pitchFamily="2" charset="-78"/>
              </a:rPr>
              <a:t> </a:t>
            </a:r>
            <a:r>
              <a:rPr lang="en-US" sz="2400" b="1" dirty="0" err="1" smtClean="0">
                <a:solidFill>
                  <a:srgbClr val="404040"/>
                </a:solidFill>
                <a:latin typeface="MiSans" pitchFamily="34" charset="0"/>
                <a:ea typeface="MiSans" pitchFamily="34" charset="-122"/>
                <a:cs typeface="B Titr" panose="00000700000000000000" pitchFamily="2" charset="-78"/>
              </a:rPr>
              <a:t>سالم</a:t>
            </a:r>
            <a:r>
              <a:rPr lang="fa-IR" sz="2400" b="1" dirty="0" smtClean="0">
                <a:solidFill>
                  <a:srgbClr val="404040"/>
                </a:solidFill>
                <a:latin typeface="MiSans" pitchFamily="34" charset="0"/>
                <a:ea typeface="MiSans" pitchFamily="34" charset="-122"/>
                <a:cs typeface="B Titr" panose="00000700000000000000" pitchFamily="2" charset="-78"/>
              </a:rPr>
              <a:t> </a:t>
            </a:r>
            <a:r>
              <a:rPr lang="fa-IR" b="1" dirty="0" smtClean="0">
                <a:solidFill>
                  <a:srgbClr val="404040"/>
                </a:solidFill>
                <a:latin typeface="MiSans" pitchFamily="34" charset="0"/>
                <a:ea typeface="MiSans" pitchFamily="34" charset="-122"/>
                <a:cs typeface="B Titr" panose="00000700000000000000" pitchFamily="2" charset="-78"/>
              </a:rPr>
              <a:t>( کاهش وزن ، زندگي رواني ، معنوي و اجتماعي سالم )</a:t>
            </a:r>
            <a:endParaRPr lang="en-US" b="1" dirty="0">
              <a:solidFill>
                <a:srgbClr val="404040"/>
              </a:solidFill>
              <a:latin typeface="MiSans" pitchFamily="34" charset="0"/>
              <a:ea typeface="MiSans" pitchFamily="34" charset="-122"/>
              <a:cs typeface="B Titr" panose="00000700000000000000" pitchFamily="2" charset="-78"/>
            </a:endParaRPr>
          </a:p>
        </p:txBody>
      </p:sp>
      <p:sp>
        <p:nvSpPr>
          <p:cNvPr id="15" name="Text 12"/>
          <p:cNvSpPr/>
          <p:nvPr/>
        </p:nvSpPr>
        <p:spPr>
          <a:xfrm rot="10800000" flipV="1">
            <a:off x="3606121" y="1909608"/>
            <a:ext cx="1560607" cy="584775"/>
          </a:xfrm>
          <a:prstGeom prst="rect">
            <a:avLst/>
          </a:prstGeom>
          <a:noFill/>
          <a:ln/>
        </p:spPr>
        <p:txBody>
          <a:bodyPr wrap="square" lIns="91440" tIns="45720" rIns="91440" bIns="45720" rtlCol="0" anchor="t">
            <a:spAutoFit/>
          </a:bodyPr>
          <a:lstStyle/>
          <a:p>
            <a:pPr algn="ctr">
              <a:lnSpc>
                <a:spcPct val="100000"/>
              </a:lnSpc>
            </a:pPr>
            <a:r>
              <a:rPr lang="fa-IR" sz="3200" b="1" dirty="0" smtClean="0">
                <a:solidFill>
                  <a:srgbClr val="9FC35D"/>
                </a:solidFill>
                <a:latin typeface="MiSans" pitchFamily="34" charset="0"/>
                <a:ea typeface="MiSans" pitchFamily="34" charset="-122"/>
                <a:cs typeface="MiSans" pitchFamily="34" charset="-120"/>
              </a:rPr>
              <a:t>4</a:t>
            </a:r>
            <a:endParaRPr lang="en-US" sz="1600" dirty="0"/>
          </a:p>
        </p:txBody>
      </p:sp>
      <p:sp>
        <p:nvSpPr>
          <p:cNvPr id="16" name="Text 13"/>
          <p:cNvSpPr/>
          <p:nvPr/>
        </p:nvSpPr>
        <p:spPr>
          <a:xfrm>
            <a:off x="17111" y="1971808"/>
            <a:ext cx="3954145" cy="460375"/>
          </a:xfrm>
          <a:prstGeom prst="rect">
            <a:avLst/>
          </a:prstGeom>
          <a:noFill/>
          <a:ln/>
        </p:spPr>
        <p:txBody>
          <a:bodyPr wrap="square" lIns="91440" tIns="45720" rIns="91440" bIns="45720" rtlCol="0" anchor="t">
            <a:spAutoFit/>
          </a:bodyPr>
          <a:lstStyle/>
          <a:p>
            <a:pPr algn="r"/>
            <a:r>
              <a:rPr lang="fa-IR" sz="2400" b="1" dirty="0">
                <a:solidFill>
                  <a:srgbClr val="404040"/>
                </a:solidFill>
                <a:latin typeface="MiSans" pitchFamily="34" charset="0"/>
                <a:ea typeface="MiSans" pitchFamily="34" charset="-122"/>
                <a:cs typeface="B Titr" panose="00000700000000000000" pitchFamily="2" charset="-78"/>
              </a:rPr>
              <a:t>عوامل محیطی و عفونت ها</a:t>
            </a:r>
            <a:endParaRPr lang="en-US" sz="2400" b="1" dirty="0">
              <a:solidFill>
                <a:srgbClr val="404040"/>
              </a:solidFill>
              <a:latin typeface="MiSans" pitchFamily="34" charset="0"/>
              <a:ea typeface="MiSans" pitchFamily="34" charset="-122"/>
              <a:cs typeface="B Titr" panose="00000700000000000000" pitchFamily="2" charset="-78"/>
            </a:endParaRPr>
          </a:p>
        </p:txBody>
      </p:sp>
      <p:sp>
        <p:nvSpPr>
          <p:cNvPr id="17" name="Text 14"/>
          <p:cNvSpPr/>
          <p:nvPr/>
        </p:nvSpPr>
        <p:spPr>
          <a:xfrm>
            <a:off x="2718353" y="2717977"/>
            <a:ext cx="3336141" cy="584775"/>
          </a:xfrm>
          <a:prstGeom prst="rect">
            <a:avLst/>
          </a:prstGeom>
          <a:noFill/>
          <a:ln/>
        </p:spPr>
        <p:txBody>
          <a:bodyPr wrap="square" lIns="91440" tIns="45720" rIns="91440" bIns="45720" rtlCol="0" anchor="t">
            <a:spAutoFit/>
          </a:bodyPr>
          <a:lstStyle/>
          <a:p>
            <a:pPr algn="ctr">
              <a:lnSpc>
                <a:spcPct val="100000"/>
              </a:lnSpc>
            </a:pPr>
            <a:r>
              <a:rPr lang="fa-IR" sz="3200" b="1" dirty="0" smtClean="0">
                <a:solidFill>
                  <a:srgbClr val="9FC35D"/>
                </a:solidFill>
                <a:latin typeface="MiSans" pitchFamily="34" charset="0"/>
                <a:ea typeface="MiSans" pitchFamily="34" charset="-122"/>
                <a:cs typeface="MiSans" pitchFamily="34" charset="-120"/>
              </a:rPr>
              <a:t>5</a:t>
            </a:r>
            <a:endParaRPr lang="en-US" sz="1600" dirty="0"/>
          </a:p>
        </p:txBody>
      </p:sp>
      <p:sp>
        <p:nvSpPr>
          <p:cNvPr id="18" name="Text 15"/>
          <p:cNvSpPr/>
          <p:nvPr/>
        </p:nvSpPr>
        <p:spPr>
          <a:xfrm>
            <a:off x="-150077" y="2756311"/>
            <a:ext cx="3903345" cy="461665"/>
          </a:xfrm>
          <a:prstGeom prst="rect">
            <a:avLst/>
          </a:prstGeom>
          <a:noFill/>
          <a:ln/>
        </p:spPr>
        <p:txBody>
          <a:bodyPr wrap="square" lIns="91440" tIns="45720" rIns="91440" bIns="45720" rtlCol="0" anchor="t">
            <a:spAutoFit/>
          </a:bodyPr>
          <a:lstStyle/>
          <a:p>
            <a:pPr algn="r">
              <a:lnSpc>
                <a:spcPct val="100000"/>
              </a:lnSpc>
            </a:pPr>
            <a:r>
              <a:rPr lang="en-US" sz="2400" b="1" dirty="0">
                <a:solidFill>
                  <a:srgbClr val="404040"/>
                </a:solidFill>
                <a:latin typeface="MiSans" pitchFamily="34" charset="0"/>
                <a:ea typeface="MiSans" pitchFamily="34" charset="-122"/>
                <a:cs typeface="B Titr" panose="00000700000000000000" pitchFamily="2" charset="-78"/>
              </a:rPr>
              <a:t>سرطان‌های شایع</a:t>
            </a:r>
          </a:p>
        </p:txBody>
      </p:sp>
      <p:sp>
        <p:nvSpPr>
          <p:cNvPr id="19" name="Rectangle 18"/>
          <p:cNvSpPr/>
          <p:nvPr/>
        </p:nvSpPr>
        <p:spPr>
          <a:xfrm>
            <a:off x="681498" y="3422967"/>
            <a:ext cx="3273653" cy="461665"/>
          </a:xfrm>
          <a:prstGeom prst="rect">
            <a:avLst/>
          </a:prstGeom>
        </p:spPr>
        <p:txBody>
          <a:bodyPr wrap="none">
            <a:spAutoFit/>
          </a:bodyPr>
          <a:lstStyle/>
          <a:p>
            <a:pPr algn="ctr">
              <a:lnSpc>
                <a:spcPct val="100000"/>
              </a:lnSpc>
            </a:pPr>
            <a:r>
              <a:rPr lang="en-US" sz="2400" b="1" dirty="0" err="1">
                <a:solidFill>
                  <a:srgbClr val="404040"/>
                </a:solidFill>
                <a:latin typeface="MiSans" pitchFamily="34" charset="0"/>
                <a:ea typeface="MiSans" pitchFamily="34" charset="-122"/>
                <a:cs typeface="B Titr" panose="00000700000000000000" pitchFamily="2" charset="-78"/>
              </a:rPr>
              <a:t>غربالگری</a:t>
            </a:r>
            <a:r>
              <a:rPr lang="en-US" sz="2400" b="1" dirty="0">
                <a:solidFill>
                  <a:srgbClr val="404040"/>
                </a:solidFill>
                <a:latin typeface="MiSans" pitchFamily="34" charset="0"/>
                <a:ea typeface="MiSans" pitchFamily="34" charset="-122"/>
                <a:cs typeface="B Titr" panose="00000700000000000000" pitchFamily="2" charset="-78"/>
              </a:rPr>
              <a:t> و </a:t>
            </a:r>
            <a:r>
              <a:rPr lang="en-US" sz="2400" b="1" dirty="0" err="1">
                <a:solidFill>
                  <a:srgbClr val="404040"/>
                </a:solidFill>
                <a:latin typeface="MiSans" pitchFamily="34" charset="0"/>
                <a:ea typeface="MiSans" pitchFamily="34" charset="-122"/>
                <a:cs typeface="B Titr" panose="00000700000000000000" pitchFamily="2" charset="-78"/>
              </a:rPr>
              <a:t>سابقه</a:t>
            </a:r>
            <a:r>
              <a:rPr lang="en-US" sz="2400" b="1" dirty="0">
                <a:solidFill>
                  <a:srgbClr val="404040"/>
                </a:solidFill>
                <a:latin typeface="MiSans" pitchFamily="34" charset="0"/>
                <a:ea typeface="MiSans" pitchFamily="34" charset="-122"/>
                <a:cs typeface="B Titr" panose="00000700000000000000" pitchFamily="2" charset="-78"/>
              </a:rPr>
              <a:t> </a:t>
            </a:r>
            <a:r>
              <a:rPr lang="en-US" sz="2400" b="1" dirty="0" err="1">
                <a:solidFill>
                  <a:srgbClr val="404040"/>
                </a:solidFill>
                <a:latin typeface="MiSans" pitchFamily="34" charset="0"/>
                <a:ea typeface="MiSans" pitchFamily="34" charset="-122"/>
                <a:cs typeface="B Titr" panose="00000700000000000000" pitchFamily="2" charset="-78"/>
              </a:rPr>
              <a:t>خانوادگی</a:t>
            </a:r>
            <a:endParaRPr lang="en-US" sz="2400" b="1" dirty="0">
              <a:solidFill>
                <a:srgbClr val="404040"/>
              </a:solidFill>
              <a:latin typeface="MiSans" pitchFamily="34" charset="0"/>
              <a:ea typeface="MiSans" pitchFamily="34" charset="-122"/>
              <a:cs typeface="B Titr" panose="00000700000000000000" pitchFamily="2" charset="-78"/>
            </a:endParaRPr>
          </a:p>
        </p:txBody>
      </p:sp>
      <p:sp>
        <p:nvSpPr>
          <p:cNvPr id="20" name="Rectangle 19"/>
          <p:cNvSpPr/>
          <p:nvPr/>
        </p:nvSpPr>
        <p:spPr>
          <a:xfrm>
            <a:off x="4026742" y="3476749"/>
            <a:ext cx="759984" cy="584775"/>
          </a:xfrm>
          <a:prstGeom prst="rect">
            <a:avLst/>
          </a:prstGeom>
        </p:spPr>
        <p:txBody>
          <a:bodyPr wrap="square">
            <a:spAutoFit/>
          </a:bodyPr>
          <a:lstStyle/>
          <a:p>
            <a:pPr algn="ctr">
              <a:lnSpc>
                <a:spcPct val="100000"/>
              </a:lnSpc>
            </a:pPr>
            <a:r>
              <a:rPr lang="fa-IR" sz="3200" b="1" dirty="0" smtClean="0">
                <a:solidFill>
                  <a:srgbClr val="9FC35D"/>
                </a:solidFill>
                <a:latin typeface="MiSans" pitchFamily="34" charset="0"/>
                <a:ea typeface="MiSans" pitchFamily="34" charset="-122"/>
              </a:rPr>
              <a:t>6</a:t>
            </a:r>
            <a:endParaRPr lang="en-US" sz="3200" dirty="0"/>
          </a:p>
        </p:txBody>
      </p:sp>
      <p:sp>
        <p:nvSpPr>
          <p:cNvPr id="21" name="Rectangle 20"/>
          <p:cNvSpPr/>
          <p:nvPr/>
        </p:nvSpPr>
        <p:spPr>
          <a:xfrm>
            <a:off x="5047345" y="4404929"/>
            <a:ext cx="2538805" cy="623248"/>
          </a:xfrm>
          <a:prstGeom prst="rect">
            <a:avLst/>
          </a:prstGeom>
        </p:spPr>
        <p:txBody>
          <a:bodyPr wrap="square">
            <a:spAutoFit/>
          </a:bodyPr>
          <a:lstStyle/>
          <a:p>
            <a:pPr algn="ctr"/>
            <a:endParaRPr lang="en-US" sz="1050" dirty="0"/>
          </a:p>
          <a:p>
            <a:pPr algn="ctr" rtl="1">
              <a:lnSpc>
                <a:spcPct val="100000"/>
              </a:lnSpc>
            </a:pPr>
            <a:r>
              <a:rPr lang="en-US" sz="2400" b="1" dirty="0">
                <a:solidFill>
                  <a:srgbClr val="404040"/>
                </a:solidFill>
                <a:latin typeface="MiSans" pitchFamily="34" charset="0"/>
                <a:ea typeface="MiSans" pitchFamily="34" charset="-122"/>
                <a:cs typeface="B Titr" panose="00000700000000000000" pitchFamily="2" charset="-78"/>
              </a:rPr>
              <a:t> </a:t>
            </a:r>
            <a:r>
              <a:rPr lang="en-US" sz="2400" b="1" dirty="0" err="1">
                <a:solidFill>
                  <a:srgbClr val="404040"/>
                </a:solidFill>
                <a:latin typeface="MiSans" pitchFamily="34" charset="0"/>
                <a:ea typeface="MiSans" pitchFamily="34" charset="-122"/>
                <a:cs typeface="B Titr" panose="00000700000000000000" pitchFamily="2" charset="-78"/>
              </a:rPr>
              <a:t>پیام</a:t>
            </a:r>
            <a:r>
              <a:rPr lang="en-US" sz="2400" b="1" dirty="0">
                <a:solidFill>
                  <a:srgbClr val="404040"/>
                </a:solidFill>
                <a:latin typeface="MiSans" pitchFamily="34" charset="0"/>
                <a:ea typeface="MiSans" pitchFamily="34" charset="-122"/>
                <a:cs typeface="B Titr" panose="00000700000000000000" pitchFamily="2" charset="-78"/>
              </a:rPr>
              <a:t> </a:t>
            </a:r>
            <a:r>
              <a:rPr lang="en-US" sz="2400" b="1" dirty="0" err="1">
                <a:solidFill>
                  <a:srgbClr val="404040"/>
                </a:solidFill>
                <a:latin typeface="MiSans" pitchFamily="34" charset="0"/>
                <a:ea typeface="MiSans" pitchFamily="34" charset="-122"/>
                <a:cs typeface="B Titr" panose="00000700000000000000" pitchFamily="2" charset="-78"/>
              </a:rPr>
              <a:t>پایانی</a:t>
            </a:r>
            <a:endParaRPr lang="en-US" sz="2400" b="1" dirty="0">
              <a:solidFill>
                <a:srgbClr val="404040"/>
              </a:solidFill>
              <a:latin typeface="MiSans" pitchFamily="34" charset="0"/>
              <a:ea typeface="MiSans" pitchFamily="34" charset="-122"/>
              <a:cs typeface="B Titr" panose="00000700000000000000" pitchFamily="2" charset="-78"/>
            </a:endParaRPr>
          </a:p>
        </p:txBody>
      </p:sp>
      <p:sp>
        <p:nvSpPr>
          <p:cNvPr id="23" name="Text 6"/>
          <p:cNvSpPr/>
          <p:nvPr/>
        </p:nvSpPr>
        <p:spPr>
          <a:xfrm>
            <a:off x="6791418" y="4522214"/>
            <a:ext cx="885825" cy="583565"/>
          </a:xfrm>
          <a:prstGeom prst="rect">
            <a:avLst/>
          </a:prstGeom>
          <a:noFill/>
          <a:ln/>
        </p:spPr>
        <p:txBody>
          <a:bodyPr wrap="square" lIns="91440" tIns="45720" rIns="91440" bIns="45720" rtlCol="0" anchor="t">
            <a:spAutoFit/>
          </a:bodyPr>
          <a:lstStyle/>
          <a:p>
            <a:pPr algn="ctr">
              <a:lnSpc>
                <a:spcPct val="100000"/>
              </a:lnSpc>
            </a:pPr>
            <a:r>
              <a:rPr lang="fa-IR" sz="3200" b="1" smtClean="0">
                <a:solidFill>
                  <a:srgbClr val="9FC35D"/>
                </a:solidFill>
                <a:latin typeface="MiSans" pitchFamily="34" charset="0"/>
                <a:ea typeface="MiSans" pitchFamily="34" charset="-122"/>
                <a:cs typeface="MiSans" pitchFamily="34" charset="-120"/>
              </a:rPr>
              <a:t>7</a:t>
            </a:r>
            <a:endParaRPr lang="en-US" sz="1600" dirty="0"/>
          </a:p>
        </p:txBody>
      </p:sp>
      <p:sp>
        <p:nvSpPr>
          <p:cNvPr id="24" name="Shape 2"/>
          <p:cNvSpPr/>
          <p:nvPr/>
        </p:nvSpPr>
        <p:spPr>
          <a:xfrm>
            <a:off x="4016486" y="3488015"/>
            <a:ext cx="0" cy="428942"/>
          </a:xfrm>
          <a:prstGeom prst="line">
            <a:avLst/>
          </a:prstGeom>
          <a:noFill/>
          <a:ln w="19050">
            <a:solidFill>
              <a:srgbClr val="9FC35D"/>
            </a:solidFill>
            <a:prstDash val="solid"/>
            <a:headEnd type="none"/>
            <a:tailEnd type="none"/>
          </a:ln>
        </p:spPr>
      </p:sp>
      <p:sp>
        <p:nvSpPr>
          <p:cNvPr id="25" name="Shape 2"/>
          <p:cNvSpPr/>
          <p:nvPr/>
        </p:nvSpPr>
        <p:spPr>
          <a:xfrm>
            <a:off x="6928940" y="4579237"/>
            <a:ext cx="12700" cy="467995"/>
          </a:xfrm>
          <a:prstGeom prst="line">
            <a:avLst/>
          </a:prstGeom>
          <a:noFill/>
          <a:ln w="19050">
            <a:solidFill>
              <a:srgbClr val="9FC35D"/>
            </a:solidFill>
            <a:prstDash val="solid"/>
            <a:headEnd type="none"/>
            <a:tailEnd type="none"/>
          </a:ln>
        </p:spPr>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name="Slide 26">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2-d2nf8a18bjvh7rlj09n0.png"/>
          <p:cNvPicPr>
            <a:picLocks noChangeAspect="1"/>
          </p:cNvPicPr>
          <p:nvPr/>
        </p:nvPicPr>
        <p:blipFill>
          <a:blip r:embed="rId3"/>
          <a:srcRect l="5" r="5"/>
          <a:stretch/>
        </p:blipFill>
        <p:spPr>
          <a:xfrm>
            <a:off x="0" y="0"/>
            <a:ext cx="12202795" cy="6851015"/>
          </a:xfrm>
          <a:prstGeom prst="rect">
            <a:avLst/>
          </a:prstGeom>
        </p:spPr>
      </p:pic>
      <p:sp>
        <p:nvSpPr>
          <p:cNvPr id="3" name="Text 0"/>
          <p:cNvSpPr/>
          <p:nvPr/>
        </p:nvSpPr>
        <p:spPr>
          <a:xfrm>
            <a:off x="284163" y="2536825"/>
            <a:ext cx="2642870"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
        <p:nvSpPr>
          <p:cNvPr id="4" name="Text 1"/>
          <p:cNvSpPr/>
          <p:nvPr/>
        </p:nvSpPr>
        <p:spPr>
          <a:xfrm>
            <a:off x="4006735" y="2781300"/>
            <a:ext cx="4567110" cy="1015663"/>
          </a:xfrm>
          <a:prstGeom prst="rect">
            <a:avLst/>
          </a:prstGeom>
          <a:noFill/>
          <a:ln/>
        </p:spPr>
        <p:txBody>
          <a:bodyPr wrap="square" lIns="91440" tIns="45720" rIns="91440" bIns="45720" rtlCol="0" anchor="t">
            <a:spAutoFit/>
          </a:bodyPr>
          <a:lstStyle/>
          <a:p>
            <a:pPr algn="ctr" rtl="1">
              <a:lnSpc>
                <a:spcPct val="100000"/>
              </a:lnSpc>
            </a:pPr>
            <a:r>
              <a:rPr lang="en-US" sz="6000" b="1" dirty="0">
                <a:solidFill>
                  <a:srgbClr val="FFFFFF"/>
                </a:solidFill>
                <a:latin typeface="MiSans" pitchFamily="34" charset="0"/>
                <a:ea typeface="MiSans" pitchFamily="34" charset="-122"/>
                <a:cs typeface="B Titr" panose="00000700000000000000" pitchFamily="2" charset="-78"/>
              </a:rPr>
              <a:t>پیام پایانی</a:t>
            </a:r>
            <a:endParaRPr lang="en-US" sz="6000" dirty="0">
              <a:cs typeface="B Titr" panose="00000700000000000000" pitchFamily="2" charset="-78"/>
            </a:endParaRPr>
          </a:p>
        </p:txBody>
      </p:sp>
      <p:sp>
        <p:nvSpPr>
          <p:cNvPr id="5" name="Shape 2"/>
          <p:cNvSpPr/>
          <p:nvPr/>
        </p:nvSpPr>
        <p:spPr>
          <a:xfrm>
            <a:off x="8925416" y="2739389"/>
            <a:ext cx="71755" cy="1372235"/>
          </a:xfrm>
          <a:prstGeom prst="roundRect">
            <a:avLst>
              <a:gd name="adj" fmla="val 50000"/>
            </a:avLst>
          </a:prstGeom>
          <a:solidFill>
            <a:srgbClr val="FFFFFF"/>
          </a:solidFill>
          <a:ln/>
        </p:spPr>
      </p:sp>
      <p:sp>
        <p:nvSpPr>
          <p:cNvPr id="6" name="TextBox 5"/>
          <p:cNvSpPr txBox="1"/>
          <p:nvPr/>
        </p:nvSpPr>
        <p:spPr>
          <a:xfrm>
            <a:off x="9265458" y="2917674"/>
            <a:ext cx="1787237" cy="1015663"/>
          </a:xfrm>
          <a:prstGeom prst="rect">
            <a:avLst/>
          </a:prstGeom>
          <a:noFill/>
        </p:spPr>
        <p:txBody>
          <a:bodyPr wrap="square" rtlCol="0">
            <a:spAutoFit/>
          </a:bodyPr>
          <a:lstStyle/>
          <a:p>
            <a:r>
              <a:rPr lang="fa-IR" sz="6000" b="1" dirty="0">
                <a:solidFill>
                  <a:srgbClr val="FFFFFF"/>
                </a:solidFill>
                <a:latin typeface="MiSans" pitchFamily="34" charset="0"/>
                <a:ea typeface="MiSans" pitchFamily="34" charset="-122"/>
                <a:cs typeface="B Titr" panose="00000700000000000000" pitchFamily="2" charset="-78"/>
              </a:rPr>
              <a:t>7</a:t>
            </a:r>
            <a:endParaRPr lang="en-US" sz="6000" b="1" dirty="0">
              <a:solidFill>
                <a:srgbClr val="FFFFFF"/>
              </a:solidFill>
              <a:latin typeface="MiSans" pitchFamily="34" charset="0"/>
              <a:ea typeface="MiSans" pitchFamily="34" charset="-122"/>
              <a:cs typeface="B Titr" panose="000007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name="Slide 27">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57580" y="603885"/>
            <a:ext cx="9799955" cy="583565"/>
          </a:xfrm>
          <a:prstGeom prst="rect">
            <a:avLst/>
          </a:prstGeom>
          <a:noFill/>
          <a:ln/>
        </p:spPr>
        <p:txBody>
          <a:bodyPr wrap="square" lIns="91440" tIns="45720" rIns="91440" bIns="45720" rtlCol="0" anchor="t">
            <a:spAutoFit/>
          </a:bodyPr>
          <a:lstStyle/>
          <a:p>
            <a:pPr algn="ctr">
              <a:lnSpc>
                <a:spcPct val="100000"/>
              </a:lnSpc>
            </a:pPr>
            <a:r>
              <a:rPr lang="en-US" sz="3200" b="1" dirty="0">
                <a:solidFill>
                  <a:schemeClr val="accent1">
                    <a:lumMod val="50000"/>
                  </a:schemeClr>
                </a:solidFill>
                <a:latin typeface="MiSans" pitchFamily="34" charset="0"/>
                <a:ea typeface="MiSans" pitchFamily="34" charset="-122"/>
                <a:cs typeface="B Titr" panose="00000700000000000000" pitchFamily="2" charset="-78"/>
              </a:rPr>
              <a:t>خودمراقبتی هوشمندانه</a:t>
            </a:r>
            <a:endParaRPr lang="en-US" sz="1600" dirty="0">
              <a:solidFill>
                <a:schemeClr val="accent1">
                  <a:lumMod val="50000"/>
                </a:schemeClr>
              </a:solidFill>
              <a:cs typeface="B Titr" panose="00000700000000000000" pitchFamily="2" charset="-78"/>
            </a:endParaRPr>
          </a:p>
        </p:txBody>
      </p:sp>
      <p:sp>
        <p:nvSpPr>
          <p:cNvPr id="3" name="Shape 1"/>
          <p:cNvSpPr/>
          <p:nvPr/>
        </p:nvSpPr>
        <p:spPr>
          <a:xfrm>
            <a:off x="-6985" y="1494790"/>
            <a:ext cx="12206605" cy="1126490"/>
          </a:xfrm>
          <a:prstGeom prst="roundRect">
            <a:avLst>
              <a:gd name="adj" fmla="val 0"/>
            </a:avLst>
          </a:prstGeom>
          <a:gradFill flip="none" rotWithShape="1">
            <a:gsLst>
              <a:gs pos="0">
                <a:srgbClr val="9FC35D"/>
              </a:gs>
              <a:gs pos="41000">
                <a:srgbClr val="9FC35D"/>
              </a:gs>
              <a:gs pos="100000">
                <a:srgbClr val="C5DB9E"/>
              </a:gs>
            </a:gsLst>
            <a:lin ang="13500000" scaled="1"/>
          </a:gradFill>
          <a:ln/>
        </p:spPr>
      </p:sp>
      <p:sp>
        <p:nvSpPr>
          <p:cNvPr id="4" name="Shape 2"/>
          <p:cNvSpPr/>
          <p:nvPr/>
        </p:nvSpPr>
        <p:spPr>
          <a:xfrm>
            <a:off x="582034" y="1925320"/>
            <a:ext cx="5047158" cy="3718735"/>
          </a:xfrm>
          <a:prstGeom prst="roundRect">
            <a:avLst>
              <a:gd name="adj" fmla="val 3066"/>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5" name="Shape 3"/>
          <p:cNvSpPr/>
          <p:nvPr/>
        </p:nvSpPr>
        <p:spPr>
          <a:xfrm>
            <a:off x="1001037" y="3101340"/>
            <a:ext cx="4506864" cy="0"/>
          </a:xfrm>
          <a:prstGeom prst="line">
            <a:avLst/>
          </a:prstGeom>
          <a:noFill/>
          <a:ln w="19050">
            <a:solidFill>
              <a:srgbClr val="5E5F15"/>
            </a:solidFill>
            <a:prstDash val="solid"/>
            <a:headEnd type="none"/>
            <a:tailEnd type="none"/>
          </a:ln>
        </p:spPr>
      </p:sp>
      <p:sp>
        <p:nvSpPr>
          <p:cNvPr id="6" name="Shape 4"/>
          <p:cNvSpPr/>
          <p:nvPr/>
        </p:nvSpPr>
        <p:spPr>
          <a:xfrm>
            <a:off x="6332677" y="1925320"/>
            <a:ext cx="5047158" cy="3718735"/>
          </a:xfrm>
          <a:prstGeom prst="roundRect">
            <a:avLst>
              <a:gd name="adj" fmla="val 3066"/>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7" name="Shape 5"/>
          <p:cNvSpPr/>
          <p:nvPr/>
        </p:nvSpPr>
        <p:spPr>
          <a:xfrm>
            <a:off x="6581874" y="3101340"/>
            <a:ext cx="4506864" cy="0"/>
          </a:xfrm>
          <a:prstGeom prst="line">
            <a:avLst/>
          </a:prstGeom>
          <a:noFill/>
          <a:ln w="19050">
            <a:solidFill>
              <a:srgbClr val="5E5F15"/>
            </a:solidFill>
            <a:prstDash val="solid"/>
            <a:headEnd type="none"/>
            <a:tailEnd type="none"/>
          </a:ln>
        </p:spPr>
      </p:sp>
      <p:sp>
        <p:nvSpPr>
          <p:cNvPr id="8" name="Text 6"/>
          <p:cNvSpPr/>
          <p:nvPr/>
        </p:nvSpPr>
        <p:spPr>
          <a:xfrm>
            <a:off x="1023090" y="2209800"/>
            <a:ext cx="4505394" cy="461665"/>
          </a:xfrm>
          <a:prstGeom prst="rect">
            <a:avLst/>
          </a:prstGeom>
          <a:noFill/>
          <a:ln/>
        </p:spPr>
        <p:txBody>
          <a:bodyPr wrap="square" lIns="91440" tIns="45720" rIns="91440" bIns="45720" rtlCol="0" anchor="t">
            <a:spAutoFit/>
          </a:bodyPr>
          <a:lstStyle/>
          <a:p>
            <a:pPr algn="ctr"/>
            <a:r>
              <a:rPr lang="en-US" sz="2400" b="1" dirty="0">
                <a:solidFill>
                  <a:srgbClr val="9FC35D"/>
                </a:solidFill>
                <a:latin typeface="MiSans" pitchFamily="34" charset="0"/>
                <a:ea typeface="MiSans" pitchFamily="34" charset="-122"/>
                <a:cs typeface="B Titr" panose="00000700000000000000" pitchFamily="2" charset="-78"/>
              </a:rPr>
              <a:t>ده اصل طلایی پیشگیری</a:t>
            </a:r>
          </a:p>
        </p:txBody>
      </p:sp>
      <p:sp>
        <p:nvSpPr>
          <p:cNvPr id="9" name="Text 7"/>
          <p:cNvSpPr/>
          <p:nvPr/>
        </p:nvSpPr>
        <p:spPr>
          <a:xfrm>
            <a:off x="873131" y="3155315"/>
            <a:ext cx="4797961" cy="2036711"/>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پرهیز از دخانیات به عنوان مهم‌ترین تصمیم زندگی. فعالیت بدنی منظم با حداقل ۱۵۰ دقیقه هوازی هفتگی. حفظ وزن ایده‌آل </a:t>
            </a:r>
            <a:r>
              <a:rPr lang="en-US" sz="1400" b="1" dirty="0" err="1">
                <a:solidFill>
                  <a:srgbClr val="000000"/>
                </a:solidFill>
                <a:latin typeface="MiSans" pitchFamily="34" charset="0"/>
                <a:ea typeface="MiSans" pitchFamily="34" charset="-122"/>
                <a:cs typeface="B Nazanin" panose="00000400000000000000" pitchFamily="2" charset="-78"/>
              </a:rPr>
              <a:t>با</a:t>
            </a:r>
            <a:r>
              <a:rPr lang="en-US" sz="1400" b="1" dirty="0">
                <a:solidFill>
                  <a:srgbClr val="000000"/>
                </a:solidFill>
                <a:latin typeface="MiSans" pitchFamily="34" charset="0"/>
                <a:ea typeface="MiSans" pitchFamily="34" charset="-122"/>
                <a:cs typeface="B Nazanin" panose="00000400000000000000" pitchFamily="2" charset="-78"/>
              </a:rPr>
              <a:t> BMI</a:t>
            </a:r>
            <a:r>
              <a:rPr lang="fa-IR" sz="1400" b="1" dirty="0">
                <a:solidFill>
                  <a:srgbClr val="000000"/>
                </a:solidFill>
                <a:latin typeface="MiSans" pitchFamily="34" charset="0"/>
                <a:ea typeface="MiSans" pitchFamily="34" charset="-122"/>
                <a:cs typeface="B Nazanin" panose="00000400000000000000" pitchFamily="2" charset="-78"/>
              </a:rPr>
              <a:t>18/5</a:t>
            </a:r>
            <a:r>
              <a:rPr lang="en-US" sz="1400" b="1" dirty="0" err="1">
                <a:solidFill>
                  <a:srgbClr val="000000"/>
                </a:solidFill>
                <a:latin typeface="MiSans" pitchFamily="34" charset="0"/>
                <a:ea typeface="MiSans" pitchFamily="34" charset="-122"/>
                <a:cs typeface="B Nazanin" panose="00000400000000000000" pitchFamily="2" charset="-78"/>
              </a:rPr>
              <a:t>تا</a:t>
            </a:r>
            <a:r>
              <a:rPr lang="en-US" sz="1400" b="1" dirty="0">
                <a:solidFill>
                  <a:srgbClr val="000000"/>
                </a:solidFill>
                <a:latin typeface="MiSans" pitchFamily="34" charset="0"/>
                <a:ea typeface="MiSans" pitchFamily="34" charset="-122"/>
                <a:cs typeface="B Nazanin" panose="00000400000000000000" pitchFamily="2" charset="-78"/>
              </a:rPr>
              <a:t> </a:t>
            </a:r>
            <a:r>
              <a:rPr lang="fa-IR" sz="1400" b="1" dirty="0">
                <a:solidFill>
                  <a:srgbClr val="000000"/>
                </a:solidFill>
                <a:latin typeface="MiSans" pitchFamily="34" charset="0"/>
                <a:ea typeface="MiSans" pitchFamily="34" charset="-122"/>
                <a:cs typeface="B Nazanin" panose="00000400000000000000" pitchFamily="2" charset="-78"/>
              </a:rPr>
              <a:t>24/9</a:t>
            </a:r>
            <a:r>
              <a:rPr lang="en-US" sz="1400" b="1" dirty="0" err="1">
                <a:solidFill>
                  <a:srgbClr val="000000"/>
                </a:solidFill>
                <a:latin typeface="MiSans" pitchFamily="34" charset="0"/>
                <a:ea typeface="MiSans" pitchFamily="34" charset="-122"/>
                <a:cs typeface="B Nazanin" panose="00000400000000000000" pitchFamily="2" charset="-78"/>
              </a:rPr>
              <a:t>تغذیه</a:t>
            </a:r>
            <a:r>
              <a:rPr lang="en-US" sz="1400" b="1" dirty="0">
                <a:solidFill>
                  <a:srgbClr val="000000"/>
                </a:solidFill>
                <a:latin typeface="MiSans" pitchFamily="34" charset="0"/>
                <a:ea typeface="MiSans" pitchFamily="34" charset="-122"/>
                <a:cs typeface="B Nazanin" panose="00000400000000000000" pitchFamily="2" charset="-78"/>
              </a:rPr>
              <a:t> سالم با پنج وعده میوه و سبزیجات روزانه. محافظت در برابر عفونت‌ها با واکسیناسیون و بهداشت. مراقبت از پوست با کرم ضدآفتاب و پوشش مناسب. ایمنی در محیط کار با تهویه و تجهیزات حفاظتی. زندگی روانی و معنوی سالم با مدیریت استرس و امید. زندگی اجتماعی مثبت با حمایت متقابل. مراجعه فوری به پزشک در صورت هر علامت هشداردهنده.</a:t>
            </a:r>
          </a:p>
        </p:txBody>
      </p:sp>
      <p:sp>
        <p:nvSpPr>
          <p:cNvPr id="10" name="Text 8"/>
          <p:cNvSpPr/>
          <p:nvPr/>
        </p:nvSpPr>
        <p:spPr>
          <a:xfrm>
            <a:off x="6603927" y="2209800"/>
            <a:ext cx="4505394" cy="461665"/>
          </a:xfrm>
          <a:prstGeom prst="rect">
            <a:avLst/>
          </a:prstGeom>
          <a:noFill/>
          <a:ln/>
        </p:spPr>
        <p:txBody>
          <a:bodyPr wrap="square" lIns="91440" tIns="45720" rIns="91440" bIns="45720" rtlCol="0" anchor="t">
            <a:spAutoFit/>
          </a:bodyPr>
          <a:lstStyle/>
          <a:p>
            <a:pPr algn="ctr">
              <a:lnSpc>
                <a:spcPct val="100000"/>
              </a:lnSpc>
            </a:pPr>
            <a:r>
              <a:rPr lang="en-US" sz="2400" b="1" dirty="0">
                <a:solidFill>
                  <a:srgbClr val="9FC35D"/>
                </a:solidFill>
                <a:latin typeface="MiSans" pitchFamily="34" charset="0"/>
                <a:ea typeface="MiSans" pitchFamily="34" charset="-122"/>
                <a:cs typeface="B Titr" panose="00000700000000000000" pitchFamily="2" charset="-78"/>
              </a:rPr>
              <a:t>نقش فرد در سلامت جامعه</a:t>
            </a:r>
            <a:endParaRPr lang="en-US" sz="1600" dirty="0">
              <a:cs typeface="B Titr" panose="00000700000000000000" pitchFamily="2" charset="-78"/>
            </a:endParaRPr>
          </a:p>
        </p:txBody>
      </p:sp>
      <p:sp>
        <p:nvSpPr>
          <p:cNvPr id="11" name="Text 9"/>
          <p:cNvSpPr/>
          <p:nvPr/>
        </p:nvSpPr>
        <p:spPr>
          <a:xfrm>
            <a:off x="6460583" y="3155315"/>
            <a:ext cx="4755326" cy="1476558"/>
          </a:xfrm>
          <a:prstGeom prst="rect">
            <a:avLst/>
          </a:prstGeom>
          <a:noFill/>
          <a:ln/>
        </p:spPr>
        <p:txBody>
          <a:bodyPr wrap="square" lIns="91440" tIns="45720" rIns="91440" bIns="45720" rtlCol="0" anchor="t">
            <a:spAutoFit/>
          </a:bodyPr>
          <a:lstStyle/>
          <a:p>
            <a:pPr algn="r" rtl="1">
              <a:lnSpc>
                <a:spcPct val="130000"/>
              </a:lnSpc>
            </a:pPr>
            <a:r>
              <a:rPr lang="en-US" sz="1400" b="1" dirty="0">
                <a:solidFill>
                  <a:srgbClr val="000000"/>
                </a:solidFill>
                <a:latin typeface="MiSans" pitchFamily="34" charset="0"/>
                <a:ea typeface="MiSans" pitchFamily="34" charset="-122"/>
                <a:cs typeface="B Nazanin" panose="00000400000000000000" pitchFamily="2" charset="-78"/>
              </a:rPr>
              <a:t>هر فرد با آگاهی و اصلاح عادات زندگی، نقش فعالی در حفظ سلامت خود و خانواده ایفا می‌کند. خودمراقبتی هوشمندانه یعنی تصمیم‌گیری آگاهانه برای پیشگیری، غربالگری منظم، و مراجعه به موقع. این راهنما گامی است به سوی زندگی آگاهانه، پیشگیری مؤثر و خودمراقبتی هوشمندانه در برابر سرطان. با تغییر سبک زندگی فردی، سلامت جمعی نیز ارتقا می‌یابد.</a:t>
            </a: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name="Slide 28">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rot="21000000">
            <a:off x="314960" y="1794510"/>
            <a:ext cx="3149600" cy="389572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pic>
        <p:nvPicPr>
          <p:cNvPr id="3" name="Image 0" descr="https://kimi-img.moonshot.cn/pub/slides/slides_tmpl/image/25-08-27-20:03:50-d2nf89h8bjvh7rlj09l0.png"/>
          <p:cNvPicPr>
            <a:picLocks noChangeAspect="1"/>
          </p:cNvPicPr>
          <p:nvPr/>
        </p:nvPicPr>
        <p:blipFill>
          <a:blip r:embed="rId3"/>
          <a:stretch>
            <a:fillRect/>
          </a:stretch>
        </p:blipFill>
        <p:spPr>
          <a:xfrm>
            <a:off x="368935" y="1948180"/>
            <a:ext cx="3437255" cy="3907790"/>
          </a:xfrm>
          <a:prstGeom prst="rect">
            <a:avLst/>
          </a:prstGeom>
        </p:spPr>
      </p:pic>
      <p:sp>
        <p:nvSpPr>
          <p:cNvPr id="4" name="Text 1"/>
          <p:cNvSpPr/>
          <p:nvPr/>
        </p:nvSpPr>
        <p:spPr>
          <a:xfrm>
            <a:off x="957580" y="603885"/>
            <a:ext cx="9799955" cy="523220"/>
          </a:xfrm>
          <a:prstGeom prst="rect">
            <a:avLst/>
          </a:prstGeom>
          <a:noFill/>
          <a:ln/>
        </p:spPr>
        <p:txBody>
          <a:bodyPr wrap="square" lIns="91440" tIns="45720" rIns="91440" bIns="45720" rtlCol="0" anchor="t">
            <a:spAutoFit/>
          </a:bodyPr>
          <a:lstStyle/>
          <a:p>
            <a:pPr algn="ctr" rtl="1"/>
            <a:r>
              <a:rPr lang="en-US" sz="2800" b="1" dirty="0">
                <a:solidFill>
                  <a:schemeClr val="accent1">
                    <a:lumMod val="50000"/>
                  </a:schemeClr>
                </a:solidFill>
                <a:latin typeface="MiSans" pitchFamily="34" charset="0"/>
                <a:ea typeface="MiSans" pitchFamily="34" charset="-122"/>
                <a:cs typeface="B Titr" panose="00000700000000000000" pitchFamily="2" charset="-78"/>
              </a:rPr>
              <a:t>تشخیص زودتر زندگی طولانی‌تر</a:t>
            </a:r>
          </a:p>
        </p:txBody>
      </p:sp>
      <p:sp>
        <p:nvSpPr>
          <p:cNvPr id="5" name="Shape 2"/>
          <p:cNvSpPr/>
          <p:nvPr/>
        </p:nvSpPr>
        <p:spPr>
          <a:xfrm>
            <a:off x="4084955" y="1775460"/>
            <a:ext cx="7818755" cy="1767840"/>
          </a:xfrm>
          <a:prstGeom prst="roundRect">
            <a:avLst>
              <a:gd name="adj" fmla="val 16667"/>
            </a:avLst>
          </a:prstGeom>
          <a:solidFill>
            <a:srgbClr val="FFFFFF"/>
          </a:solidFill>
          <a:ln w="19050">
            <a:gradFill flip="none" rotWithShape="1">
              <a:gsLst>
                <a:gs pos="0">
                  <a:srgbClr val="F4F4D3"/>
                </a:gs>
                <a:gs pos="100000">
                  <a:srgbClr val="BCBE2B"/>
                </a:gs>
              </a:gsLst>
              <a:lin ang="2700000" scaled="1"/>
            </a:gradFill>
            <a:prstDash val="solid"/>
          </a:ln>
        </p:spPr>
      </p:sp>
      <p:sp>
        <p:nvSpPr>
          <p:cNvPr id="6" name="Shape 3"/>
          <p:cNvSpPr/>
          <p:nvPr/>
        </p:nvSpPr>
        <p:spPr>
          <a:xfrm>
            <a:off x="4323080" y="1846580"/>
            <a:ext cx="1393825" cy="1325880"/>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sp>
        <p:nvSpPr>
          <p:cNvPr id="7" name="Text 4"/>
          <p:cNvSpPr/>
          <p:nvPr/>
        </p:nvSpPr>
        <p:spPr>
          <a:xfrm>
            <a:off x="4499610" y="2108835"/>
            <a:ext cx="1021715" cy="830997"/>
          </a:xfrm>
          <a:prstGeom prst="rect">
            <a:avLst/>
          </a:prstGeom>
          <a:noFill/>
          <a:ln/>
        </p:spPr>
        <p:txBody>
          <a:bodyPr wrap="square" lIns="91440" tIns="45720" rIns="91440" bIns="45720" rtlCol="0" anchor="t">
            <a:spAutoFit/>
          </a:bodyPr>
          <a:lstStyle/>
          <a:p>
            <a:pPr algn="ctr">
              <a:lnSpc>
                <a:spcPct val="100000"/>
              </a:lnSpc>
            </a:pPr>
            <a:r>
              <a:rPr lang="fa-IR" sz="4800" b="1" dirty="0" smtClean="0">
                <a:solidFill>
                  <a:srgbClr val="FFFFFF"/>
                </a:solidFill>
                <a:latin typeface="MiSans" pitchFamily="34" charset="0"/>
                <a:ea typeface="MiSans" pitchFamily="34" charset="-122"/>
                <a:cs typeface="MiSans" pitchFamily="34" charset="-120"/>
              </a:rPr>
              <a:t>1</a:t>
            </a:r>
            <a:endParaRPr lang="en-US" sz="1600" dirty="0"/>
          </a:p>
        </p:txBody>
      </p:sp>
      <p:sp>
        <p:nvSpPr>
          <p:cNvPr id="8" name="Shape 5"/>
          <p:cNvSpPr/>
          <p:nvPr/>
        </p:nvSpPr>
        <p:spPr>
          <a:xfrm>
            <a:off x="4084954" y="3751632"/>
            <a:ext cx="7818755" cy="1767840"/>
          </a:xfrm>
          <a:prstGeom prst="roundRect">
            <a:avLst>
              <a:gd name="adj" fmla="val 16667"/>
            </a:avLst>
          </a:prstGeom>
          <a:solidFill>
            <a:srgbClr val="FFFFFF"/>
          </a:solidFill>
          <a:ln w="19050">
            <a:gradFill flip="none" rotWithShape="1">
              <a:gsLst>
                <a:gs pos="0">
                  <a:srgbClr val="F4F4D3"/>
                </a:gs>
                <a:gs pos="100000">
                  <a:srgbClr val="BCBE2B"/>
                </a:gs>
              </a:gsLst>
              <a:lin ang="2700000" scaled="1"/>
            </a:gradFill>
            <a:prstDash val="solid"/>
          </a:ln>
        </p:spPr>
      </p:sp>
      <p:sp>
        <p:nvSpPr>
          <p:cNvPr id="9" name="Shape 6"/>
          <p:cNvSpPr/>
          <p:nvPr/>
        </p:nvSpPr>
        <p:spPr>
          <a:xfrm>
            <a:off x="4323080" y="3939540"/>
            <a:ext cx="1393825" cy="1325880"/>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sp>
        <p:nvSpPr>
          <p:cNvPr id="10" name="Text 7"/>
          <p:cNvSpPr/>
          <p:nvPr/>
        </p:nvSpPr>
        <p:spPr>
          <a:xfrm>
            <a:off x="4499610" y="4201795"/>
            <a:ext cx="1021715" cy="830997"/>
          </a:xfrm>
          <a:prstGeom prst="rect">
            <a:avLst/>
          </a:prstGeom>
          <a:noFill/>
          <a:ln/>
        </p:spPr>
        <p:txBody>
          <a:bodyPr wrap="square" lIns="91440" tIns="45720" rIns="91440" bIns="45720" rtlCol="0" anchor="t">
            <a:spAutoFit/>
          </a:bodyPr>
          <a:lstStyle/>
          <a:p>
            <a:pPr algn="ctr">
              <a:lnSpc>
                <a:spcPct val="100000"/>
              </a:lnSpc>
            </a:pPr>
            <a:r>
              <a:rPr lang="fa-IR" sz="4800" b="1" dirty="0" smtClean="0">
                <a:solidFill>
                  <a:srgbClr val="FFFFFF"/>
                </a:solidFill>
                <a:latin typeface="MiSans" pitchFamily="34" charset="0"/>
                <a:ea typeface="MiSans" pitchFamily="34" charset="-122"/>
                <a:cs typeface="MiSans" pitchFamily="34" charset="-120"/>
              </a:rPr>
              <a:t>2</a:t>
            </a:r>
            <a:endParaRPr lang="en-US" dirty="0"/>
          </a:p>
        </p:txBody>
      </p:sp>
      <p:sp>
        <p:nvSpPr>
          <p:cNvPr id="11" name="Text 8"/>
          <p:cNvSpPr/>
          <p:nvPr/>
        </p:nvSpPr>
        <p:spPr>
          <a:xfrm>
            <a:off x="473710" y="2322195"/>
            <a:ext cx="3150870" cy="369332"/>
          </a:xfrm>
          <a:prstGeom prst="rect">
            <a:avLst/>
          </a:prstGeom>
          <a:noFill/>
          <a:ln/>
        </p:spPr>
        <p:txBody>
          <a:bodyPr wrap="square" lIns="91440" tIns="45720" rIns="91440" bIns="45720" rtlCol="0" anchor="t">
            <a:spAutoFit/>
          </a:bodyPr>
          <a:lstStyle/>
          <a:p>
            <a:pPr algn="ctr"/>
            <a:r>
              <a:rPr lang="en-US" b="1" dirty="0">
                <a:solidFill>
                  <a:srgbClr val="000000"/>
                </a:solidFill>
                <a:latin typeface="MiSans" pitchFamily="34" charset="0"/>
                <a:ea typeface="MiSans" pitchFamily="34" charset="-122"/>
                <a:cs typeface="B Titr" panose="00000700000000000000" pitchFamily="2" charset="-78"/>
              </a:rPr>
              <a:t>شعار و پیام کلیدی</a:t>
            </a:r>
          </a:p>
        </p:txBody>
      </p:sp>
      <p:sp>
        <p:nvSpPr>
          <p:cNvPr id="12" name="Text 9"/>
          <p:cNvSpPr/>
          <p:nvPr/>
        </p:nvSpPr>
        <p:spPr>
          <a:xfrm>
            <a:off x="473710" y="2978785"/>
            <a:ext cx="3188335" cy="2160591"/>
          </a:xfrm>
          <a:prstGeom prst="rect">
            <a:avLst/>
          </a:prstGeom>
          <a:noFill/>
          <a:ln/>
        </p:spPr>
        <p:txBody>
          <a:bodyPr wrap="square" lIns="91440" tIns="45720" rIns="91440" bIns="45720" rtlCol="0" anchor="t">
            <a:spAutoFit/>
          </a:bodyPr>
          <a:lstStyle/>
          <a:p>
            <a:pPr algn="r" rtl="1">
              <a:lnSpc>
                <a:spcPct val="120000"/>
              </a:lnSpc>
            </a:pPr>
            <a:r>
              <a:rPr lang="en-US" sz="1400" b="1" dirty="0" err="1">
                <a:solidFill>
                  <a:srgbClr val="000000"/>
                </a:solidFill>
                <a:latin typeface="MiSans" pitchFamily="34" charset="0"/>
                <a:ea typeface="MiSans" pitchFamily="34" charset="-122"/>
                <a:cs typeface="B Nazanin" panose="00000400000000000000" pitchFamily="2" charset="-78"/>
              </a:rPr>
              <a:t>تشخیص</a:t>
            </a:r>
            <a:r>
              <a:rPr lang="en-US" sz="1400" b="1" dirty="0">
                <a:solidFill>
                  <a:srgbClr val="000000"/>
                </a:solidFill>
                <a:latin typeface="MiSans" pitchFamily="34" charset="0"/>
                <a:ea typeface="MiSans" pitchFamily="34" charset="-122"/>
                <a:cs typeface="B Nazanin" panose="00000400000000000000" pitchFamily="2" charset="-78"/>
              </a:rPr>
              <a:t> زودتر، درمان آسان‌تر، </a:t>
            </a:r>
            <a:r>
              <a:rPr lang="en-US" sz="1400" b="1" dirty="0" err="1">
                <a:solidFill>
                  <a:srgbClr val="000000"/>
                </a:solidFill>
                <a:latin typeface="MiSans" pitchFamily="34" charset="0"/>
                <a:ea typeface="MiSans" pitchFamily="34" charset="-122"/>
                <a:cs typeface="B Nazanin" panose="00000400000000000000" pitchFamily="2" charset="-78"/>
              </a:rPr>
              <a:t>زندگی</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طولانی‌تر</a:t>
            </a:r>
            <a:r>
              <a:rPr lang="en-US" sz="1400" b="1" dirty="0">
                <a:solidFill>
                  <a:srgbClr val="000000"/>
                </a:solidFill>
                <a:latin typeface="MiSans" pitchFamily="34" charset="0"/>
                <a:ea typeface="MiSans" pitchFamily="34" charset="-122"/>
                <a:cs typeface="B Nazanin" panose="00000400000000000000" pitchFamily="2" charset="-78"/>
              </a:rPr>
              <a:t> شعار اصلی ما در مبارزه با سرطان است. غربالگری منظم و خودمراقبتی هوشمندانه کلید موفقیت در پیشگیری و درمان به‌موقع است. با اقدامات پیشگیرانه فردی و اجتماعی، سرطان قابل کنترل و زندگی سالم‌تر ممکن خواهد بود. امید، دانش و عمل به توصیه‌های علمی، سه رکن اصلی پیروزی بر این بیماری‌اند.</a:t>
            </a:r>
          </a:p>
        </p:txBody>
      </p:sp>
      <p:sp>
        <p:nvSpPr>
          <p:cNvPr id="13" name="Text 10"/>
          <p:cNvSpPr/>
          <p:nvPr/>
        </p:nvSpPr>
        <p:spPr>
          <a:xfrm>
            <a:off x="5907405" y="1775460"/>
            <a:ext cx="5702300" cy="368300"/>
          </a:xfrm>
          <a:prstGeom prst="rect">
            <a:avLst/>
          </a:prstGeom>
          <a:noFill/>
          <a:ln/>
        </p:spPr>
        <p:txBody>
          <a:bodyPr wrap="square" lIns="91440" tIns="45720" rIns="91440" bIns="45720" rtlCol="0" anchor="t">
            <a:spAutoFit/>
          </a:bodyPr>
          <a:lstStyle/>
          <a:p>
            <a:pPr algn="r" rtl="1">
              <a:lnSpc>
                <a:spcPct val="100000"/>
              </a:lnSpc>
            </a:pPr>
            <a:r>
              <a:rPr lang="en-US" sz="1800" b="1" dirty="0">
                <a:solidFill>
                  <a:srgbClr val="000000"/>
                </a:solidFill>
                <a:latin typeface="MiSans" pitchFamily="34" charset="0"/>
                <a:ea typeface="MiSans" pitchFamily="34" charset="-122"/>
                <a:cs typeface="B Titr" panose="00000700000000000000" pitchFamily="2" charset="-78"/>
              </a:rPr>
              <a:t>مراجعه به مراکز بهداشتی</a:t>
            </a:r>
            <a:endParaRPr lang="en-US" sz="1600" dirty="0">
              <a:cs typeface="B Titr" panose="00000700000000000000" pitchFamily="2" charset="-78"/>
            </a:endParaRPr>
          </a:p>
        </p:txBody>
      </p:sp>
      <p:sp>
        <p:nvSpPr>
          <p:cNvPr id="14" name="Text 11"/>
          <p:cNvSpPr/>
          <p:nvPr/>
        </p:nvSpPr>
        <p:spPr>
          <a:xfrm>
            <a:off x="5907405" y="2127250"/>
            <a:ext cx="5702300" cy="1374222"/>
          </a:xfrm>
          <a:prstGeom prst="rect">
            <a:avLst/>
          </a:prstGeom>
          <a:noFill/>
          <a:ln/>
        </p:spPr>
        <p:txBody>
          <a:bodyPr wrap="square" lIns="91440" tIns="45720" rIns="91440" bIns="45720" rtlCol="0" anchor="t">
            <a:spAutoFit/>
          </a:bodyPr>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برای دریافت خدمات آموزشی، مشاوره و غربالگری به مراکز خدمات جامع سلامت، پایگاه‌های بهداشت و خانه‌های بهداشت مراجعه کنید. در صورت وجود سابقه خانوادگی یا عوامل خطر، مشاوره با پزشک و متخصص ژنتیک برای برنامه‌ریزی غربالگری شخصی‌سازی‌شده ضروری است. این خدمات با هزینه بسیار پایین یا رایگان در دسترس عموم قرار دارد</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15" name="Text 12"/>
          <p:cNvSpPr/>
          <p:nvPr/>
        </p:nvSpPr>
        <p:spPr>
          <a:xfrm>
            <a:off x="5907405" y="3868420"/>
            <a:ext cx="5702300" cy="368300"/>
          </a:xfrm>
          <a:prstGeom prst="rect">
            <a:avLst/>
          </a:prstGeom>
          <a:noFill/>
          <a:ln/>
        </p:spPr>
        <p:txBody>
          <a:bodyPr wrap="square" lIns="91440" tIns="45720" rIns="91440" bIns="45720" rtlCol="0" anchor="t">
            <a:spAutoFit/>
          </a:bodyPr>
          <a:lstStyle/>
          <a:p>
            <a:pPr algn="r" rtl="1">
              <a:lnSpc>
                <a:spcPct val="100000"/>
              </a:lnSpc>
            </a:pPr>
            <a:r>
              <a:rPr lang="en-US" b="1" dirty="0">
                <a:solidFill>
                  <a:srgbClr val="000000"/>
                </a:solidFill>
                <a:latin typeface="MiSans" pitchFamily="34" charset="0"/>
                <a:ea typeface="MiSans" pitchFamily="34" charset="-122"/>
                <a:cs typeface="B Titr" panose="00000700000000000000" pitchFamily="2" charset="-78"/>
              </a:rPr>
              <a:t>امید به آینده</a:t>
            </a:r>
          </a:p>
        </p:txBody>
      </p:sp>
      <p:sp>
        <p:nvSpPr>
          <p:cNvPr id="16" name="Text 13"/>
          <p:cNvSpPr/>
          <p:nvPr/>
        </p:nvSpPr>
        <p:spPr>
          <a:xfrm>
            <a:off x="5893435" y="4059080"/>
            <a:ext cx="5702300" cy="1374222"/>
          </a:xfrm>
          <a:prstGeom prst="rect">
            <a:avLst/>
          </a:prstGeom>
          <a:noFill/>
          <a:ln/>
        </p:spPr>
        <p:txBody>
          <a:bodyPr wrap="square" lIns="91440" tIns="45720" rIns="91440" bIns="45720" rtlCol="0" anchor="t">
            <a:spAutoFit/>
          </a:bodyPr>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سرطان دیگر حکم اعدام نیست. با پیشرفت‌های پزشکی، بیش از نیمی از بیماران تشخیص‌داده‌شده پنج سال یا بیشتر زنده می‌مانند و میزان بقای ده‌ساله دو برابر شده است. افزایش آگاهی مردم، روش‌های تشخیص زودهنگام و درمان‌های نوین، امید به زندگی با کیفیت را افزایش داده‌اند. با همکاری فردی و جمعی، می‌توانیم بر سرطان غلبه کنیم و جامعه‌ای سالم‌تر بسازیم</a:t>
            </a:r>
            <a:r>
              <a:rPr lang="en-US" sz="1400" dirty="0">
                <a:solidFill>
                  <a:srgbClr val="000000"/>
                </a:solidFill>
                <a:latin typeface="MiSans" pitchFamily="34" charset="0"/>
                <a:ea typeface="MiSans" pitchFamily="34" charset="-122"/>
                <a:cs typeface="MiSans" pitchFamily="34" charset="-120"/>
              </a:rPr>
              <a:t>.</a:t>
            </a:r>
            <a:endParaRPr lang="en-US" sz="1600" dirty="0"/>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rot="21000000">
            <a:off x="313619" y="2055032"/>
            <a:ext cx="3241645" cy="389572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pic>
        <p:nvPicPr>
          <p:cNvPr id="3" name="Image 0" descr="https://kimi-img.moonshot.cn/pub/slides/slides_tmpl/image/25-08-27-20:03:50-d2nf89h8bjvh7rlj09l0.png"/>
          <p:cNvPicPr>
            <a:picLocks noChangeAspect="1"/>
          </p:cNvPicPr>
          <p:nvPr/>
        </p:nvPicPr>
        <p:blipFill>
          <a:blip r:embed="rId3"/>
          <a:stretch>
            <a:fillRect/>
          </a:stretch>
        </p:blipFill>
        <p:spPr>
          <a:xfrm>
            <a:off x="409403" y="2173085"/>
            <a:ext cx="3537253" cy="3907790"/>
          </a:xfrm>
          <a:prstGeom prst="rect">
            <a:avLst/>
          </a:prstGeom>
        </p:spPr>
      </p:pic>
      <p:sp>
        <p:nvSpPr>
          <p:cNvPr id="4" name="Shape 1"/>
          <p:cNvSpPr/>
          <p:nvPr/>
        </p:nvSpPr>
        <p:spPr>
          <a:xfrm rot="21000000">
            <a:off x="4404995" y="1683385"/>
            <a:ext cx="3241645" cy="389572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pic>
        <p:nvPicPr>
          <p:cNvPr id="5" name="Image 1" descr="https://kimi-img.moonshot.cn/pub/slides/slides_tmpl/image/25-08-27-20:03:50-d2nf89h8bjvh7rlj09l0.png"/>
          <p:cNvPicPr>
            <a:picLocks noChangeAspect="1"/>
          </p:cNvPicPr>
          <p:nvPr/>
        </p:nvPicPr>
        <p:blipFill>
          <a:blip r:embed="rId3"/>
          <a:stretch>
            <a:fillRect/>
          </a:stretch>
        </p:blipFill>
        <p:spPr>
          <a:xfrm>
            <a:off x="4566617" y="1897380"/>
            <a:ext cx="3537253" cy="3907790"/>
          </a:xfrm>
          <a:prstGeom prst="rect">
            <a:avLst/>
          </a:prstGeom>
        </p:spPr>
      </p:pic>
      <p:sp>
        <p:nvSpPr>
          <p:cNvPr id="6" name="Shape 2"/>
          <p:cNvSpPr/>
          <p:nvPr/>
        </p:nvSpPr>
        <p:spPr>
          <a:xfrm rot="21000000">
            <a:off x="8315325" y="1683385"/>
            <a:ext cx="3241645" cy="3895725"/>
          </a:xfrm>
          <a:prstGeom prst="roundRect">
            <a:avLst>
              <a:gd name="adj" fmla="val 16667"/>
            </a:avLst>
          </a:prstGeom>
          <a:gradFill flip="none" rotWithShape="1">
            <a:gsLst>
              <a:gs pos="0">
                <a:srgbClr val="9FC35D"/>
              </a:gs>
              <a:gs pos="41000">
                <a:srgbClr val="9FC35D"/>
              </a:gs>
              <a:gs pos="100000">
                <a:srgbClr val="C5DB9E"/>
              </a:gs>
            </a:gsLst>
            <a:lin ang="13500000" scaled="1"/>
          </a:gradFill>
          <a:ln/>
        </p:spPr>
      </p:sp>
      <p:pic>
        <p:nvPicPr>
          <p:cNvPr id="7" name="Image 2" descr="https://kimi-img.moonshot.cn/pub/slides/slides_tmpl/image/25-08-27-20:03:50-d2nf89h8bjvh7rlj09l0.png"/>
          <p:cNvPicPr>
            <a:picLocks noChangeAspect="1"/>
          </p:cNvPicPr>
          <p:nvPr/>
        </p:nvPicPr>
        <p:blipFill>
          <a:blip r:embed="rId3"/>
          <a:stretch>
            <a:fillRect/>
          </a:stretch>
        </p:blipFill>
        <p:spPr>
          <a:xfrm>
            <a:off x="8435500" y="1923181"/>
            <a:ext cx="3537253" cy="3907790"/>
          </a:xfrm>
          <a:prstGeom prst="rect">
            <a:avLst/>
          </a:prstGeom>
        </p:spPr>
      </p:pic>
      <p:sp>
        <p:nvSpPr>
          <p:cNvPr id="8" name="Text 3"/>
          <p:cNvSpPr/>
          <p:nvPr/>
        </p:nvSpPr>
        <p:spPr>
          <a:xfrm>
            <a:off x="629285" y="357989"/>
            <a:ext cx="11370025" cy="954107"/>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800" b="1" i="0" u="none" strike="noStrike" kern="1200" cap="none" spc="0" normalizeH="0" baseline="0" noProof="0" dirty="0" smtClean="0">
                <a:ln>
                  <a:noFill/>
                </a:ln>
                <a:solidFill>
                  <a:schemeClr val="accent1">
                    <a:lumMod val="50000"/>
                  </a:schemeClr>
                </a:solidFill>
                <a:effectLst/>
                <a:uLnTx/>
                <a:uFillTx/>
                <a:latin typeface="MiSans" pitchFamily="34" charset="0"/>
                <a:ea typeface="MiSans" pitchFamily="34" charset="-122"/>
                <a:cs typeface="B Titr" panose="00000700000000000000" pitchFamily="2" charset="-78"/>
              </a:rPr>
              <a:t>سايت</a:t>
            </a:r>
            <a:r>
              <a:rPr kumimoji="0" lang="fa-IR" sz="2800" b="1" i="0" u="none" strike="noStrike" kern="1200" cap="none" spc="0" normalizeH="0" noProof="0" dirty="0" smtClean="0">
                <a:ln>
                  <a:noFill/>
                </a:ln>
                <a:solidFill>
                  <a:schemeClr val="accent1">
                    <a:lumMod val="50000"/>
                  </a:schemeClr>
                </a:solidFill>
                <a:effectLst/>
                <a:uLnTx/>
                <a:uFillTx/>
                <a:latin typeface="MiSans" pitchFamily="34" charset="0"/>
                <a:ea typeface="MiSans" pitchFamily="34" charset="-122"/>
                <a:cs typeface="B Titr" panose="00000700000000000000" pitchFamily="2" charset="-78"/>
              </a:rPr>
              <a:t> آواي سلامت دفتر آموزش و ارتقاي سلامت وزارت بهداشت:</a:t>
            </a:r>
          </a:p>
          <a:p>
            <a:pPr marL="0" marR="0" lvl="0" indent="0" algn="l" defTabSz="914400" rtl="1" eaLnBrk="1" fontAlgn="auto" latinLnBrk="0" hangingPunct="1">
              <a:lnSpc>
                <a:spcPct val="100000"/>
              </a:lnSpc>
              <a:spcBef>
                <a:spcPts val="0"/>
              </a:spcBef>
              <a:spcAft>
                <a:spcPts val="0"/>
              </a:spcAft>
              <a:buClrTx/>
              <a:buSzTx/>
              <a:buFontTx/>
              <a:buNone/>
              <a:tabLst/>
              <a:defRPr/>
            </a:pPr>
            <a:r>
              <a:rPr lang="en-US" sz="2800" b="1" dirty="0" smtClean="0">
                <a:solidFill>
                  <a:schemeClr val="accent1">
                    <a:lumMod val="50000"/>
                  </a:schemeClr>
                </a:solidFill>
                <a:latin typeface="MiSans" pitchFamily="34" charset="0"/>
                <a:ea typeface="MiSans" pitchFamily="34" charset="-122"/>
                <a:cs typeface="B Titr" panose="00000700000000000000" pitchFamily="2" charset="-78"/>
              </a:rPr>
              <a:t>iec.bahdasht.gov.ir</a:t>
            </a:r>
            <a:r>
              <a:rPr kumimoji="0" lang="fa-IR" sz="2800" b="1" i="0" u="none" strike="noStrike" kern="1200" cap="none" spc="0" normalizeH="0" noProof="0" dirty="0" smtClean="0">
                <a:ln>
                  <a:noFill/>
                </a:ln>
                <a:solidFill>
                  <a:schemeClr val="accent1">
                    <a:lumMod val="50000"/>
                  </a:schemeClr>
                </a:solidFill>
                <a:effectLst/>
                <a:uLnTx/>
                <a:uFillTx/>
                <a:latin typeface="MiSans" pitchFamily="34" charset="0"/>
                <a:ea typeface="MiSans" pitchFamily="34" charset="-122"/>
                <a:cs typeface="B Titr" panose="00000700000000000000" pitchFamily="2" charset="-78"/>
              </a:rPr>
              <a:t> </a:t>
            </a:r>
            <a:endParaRPr kumimoji="0" lang="en-US" sz="2800" b="1" i="0" u="none" strike="noStrike" kern="1200" cap="none" spc="0" normalizeH="0" baseline="0" noProof="0" dirty="0">
              <a:ln>
                <a:noFill/>
              </a:ln>
              <a:solidFill>
                <a:schemeClr val="accent1">
                  <a:lumMod val="50000"/>
                </a:schemeClr>
              </a:solidFill>
              <a:effectLst/>
              <a:uLnTx/>
              <a:uFillTx/>
              <a:latin typeface="MiSans" pitchFamily="34" charset="0"/>
              <a:ea typeface="MiSans" pitchFamily="34" charset="-122"/>
              <a:cs typeface="B Titr" panose="00000700000000000000" pitchFamily="2" charset="-78"/>
            </a:endParaRPr>
          </a:p>
        </p:txBody>
      </p:sp>
      <p:sp>
        <p:nvSpPr>
          <p:cNvPr id="9" name="Text 4"/>
          <p:cNvSpPr/>
          <p:nvPr/>
        </p:nvSpPr>
        <p:spPr>
          <a:xfrm>
            <a:off x="632460" y="2271395"/>
            <a:ext cx="3222625" cy="369332"/>
          </a:xfrm>
          <a:prstGeom prst="rect">
            <a:avLst/>
          </a:prstGeom>
          <a:noFill/>
          <a:ln/>
        </p:spPr>
        <p:txBody>
          <a:bodyPr wrap="square" lIns="91440" tIns="45720" rIns="91440" bIns="45720" rtlCol="0" anchor="t">
            <a:spAutoFit/>
          </a:bodyPr>
          <a:lstStyle/>
          <a:p>
            <a:pPr lvl="0" algn="r" defTabSz="914400" rtl="1">
              <a:defRPr/>
            </a:pPr>
            <a:r>
              <a:rPr lang="fa-IR" b="1" dirty="0" smtClean="0">
                <a:solidFill>
                  <a:srgbClr val="000000"/>
                </a:solidFill>
                <a:latin typeface="MiSans" pitchFamily="34" charset="0"/>
                <a:ea typeface="MiSans" pitchFamily="34" charset="-122"/>
                <a:cs typeface="B Titr" panose="00000700000000000000" pitchFamily="2" charset="-78"/>
              </a:rPr>
              <a:t>3</a:t>
            </a:r>
            <a:r>
              <a:rPr lang="fa-IR" b="1" dirty="0">
                <a:solidFill>
                  <a:srgbClr val="000000"/>
                </a:solidFill>
                <a:latin typeface="MiSans" pitchFamily="34" charset="0"/>
                <a:ea typeface="MiSans" pitchFamily="34" charset="-122"/>
                <a:cs typeface="B Titr" panose="00000700000000000000" pitchFamily="2" charset="-78"/>
              </a:rPr>
              <a:t>) انتخاب کمپين مربوطه:</a:t>
            </a:r>
            <a:endParaRPr lang="en-US" sz="1600" dirty="0">
              <a:solidFill>
                <a:srgbClr val="000000"/>
              </a:solidFill>
              <a:latin typeface="Arial" panose="020B0604020202020204"/>
              <a:cs typeface="B Titr" panose="00000700000000000000" pitchFamily="2" charset="-78"/>
            </a:endParaRPr>
          </a:p>
        </p:txBody>
      </p:sp>
      <p:sp>
        <p:nvSpPr>
          <p:cNvPr id="10" name="Text 5"/>
          <p:cNvSpPr/>
          <p:nvPr/>
        </p:nvSpPr>
        <p:spPr>
          <a:xfrm>
            <a:off x="629285" y="2927985"/>
            <a:ext cx="3279140" cy="360612"/>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1" name="Text 6"/>
          <p:cNvSpPr/>
          <p:nvPr/>
        </p:nvSpPr>
        <p:spPr>
          <a:xfrm>
            <a:off x="4647565" y="2081345"/>
            <a:ext cx="3222625" cy="369332"/>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rgbClr val="000000"/>
                </a:solidFill>
                <a:effectLst/>
                <a:uLnTx/>
                <a:uFillTx/>
                <a:latin typeface="MiSans" pitchFamily="34" charset="0"/>
                <a:ea typeface="MiSans" pitchFamily="34" charset="-122"/>
                <a:cs typeface="B Titr" panose="00000700000000000000" pitchFamily="2" charset="-78"/>
              </a:rPr>
              <a:t>2 ) ورود به کمپين هاي سلامتي :</a:t>
            </a:r>
            <a:endParaRPr kumimoji="0" lang="en-US" sz="1800" b="1" i="0" u="none" strike="noStrike" kern="1200" cap="none" spc="0" normalizeH="0" baseline="0" noProof="0" dirty="0">
              <a:ln>
                <a:noFill/>
              </a:ln>
              <a:solidFill>
                <a:srgbClr val="000000"/>
              </a:solidFill>
              <a:effectLst/>
              <a:uLnTx/>
              <a:uFillTx/>
              <a:latin typeface="MiSans" pitchFamily="34" charset="0"/>
              <a:ea typeface="MiSans" pitchFamily="34" charset="-122"/>
              <a:cs typeface="B Titr" panose="00000700000000000000" pitchFamily="2" charset="-78"/>
            </a:endParaRPr>
          </a:p>
        </p:txBody>
      </p:sp>
      <p:sp>
        <p:nvSpPr>
          <p:cNvPr id="12" name="Text 7"/>
          <p:cNvSpPr/>
          <p:nvPr/>
        </p:nvSpPr>
        <p:spPr>
          <a:xfrm>
            <a:off x="4644390" y="2927985"/>
            <a:ext cx="3279140" cy="332079"/>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2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MiSans" pitchFamily="34" charset="0"/>
              <a:ea typeface="MiSans" pitchFamily="34" charset="-122"/>
              <a:cs typeface="B Nazanin" panose="00000400000000000000" pitchFamily="2" charset="-78"/>
            </a:endParaRPr>
          </a:p>
        </p:txBody>
      </p:sp>
      <p:sp>
        <p:nvSpPr>
          <p:cNvPr id="13" name="Text 8"/>
          <p:cNvSpPr/>
          <p:nvPr/>
        </p:nvSpPr>
        <p:spPr>
          <a:xfrm>
            <a:off x="8638540" y="2029612"/>
            <a:ext cx="3166745" cy="338554"/>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Arial" panose="020B0604020202020204"/>
              <a:ea typeface="+mn-ea"/>
              <a:cs typeface="B Titr" panose="00000700000000000000" pitchFamily="2" charset="-78"/>
            </a:endParaRPr>
          </a:p>
        </p:txBody>
      </p:sp>
      <p:sp>
        <p:nvSpPr>
          <p:cNvPr id="14" name="Text 9"/>
          <p:cNvSpPr/>
          <p:nvPr/>
        </p:nvSpPr>
        <p:spPr>
          <a:xfrm>
            <a:off x="8638540" y="2927985"/>
            <a:ext cx="3221990" cy="332079"/>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2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MiSans" pitchFamily="34" charset="0"/>
              <a:ea typeface="MiSans" pitchFamily="34" charset="-122"/>
              <a:cs typeface="B Nazanin" panose="00000400000000000000" pitchFamily="2" charset="-78"/>
            </a:endParaRPr>
          </a:p>
        </p:txBody>
      </p:sp>
      <p:pic>
        <p:nvPicPr>
          <p:cNvPr id="21" name="Picture 20"/>
          <p:cNvPicPr>
            <a:picLocks noChangeAspect="1"/>
          </p:cNvPicPr>
          <p:nvPr/>
        </p:nvPicPr>
        <p:blipFill>
          <a:blip r:embed="rId4"/>
          <a:stretch>
            <a:fillRect/>
          </a:stretch>
        </p:blipFill>
        <p:spPr>
          <a:xfrm>
            <a:off x="8524234" y="2639007"/>
            <a:ext cx="3359784" cy="2975946"/>
          </a:xfrm>
          <a:prstGeom prst="rect">
            <a:avLst/>
          </a:prstGeom>
        </p:spPr>
      </p:pic>
      <p:pic>
        <p:nvPicPr>
          <p:cNvPr id="22" name="Picture 21"/>
          <p:cNvPicPr>
            <a:picLocks noChangeAspect="1"/>
          </p:cNvPicPr>
          <p:nvPr/>
        </p:nvPicPr>
        <p:blipFill>
          <a:blip r:embed="rId5"/>
          <a:stretch>
            <a:fillRect/>
          </a:stretch>
        </p:blipFill>
        <p:spPr>
          <a:xfrm>
            <a:off x="4766948" y="2571491"/>
            <a:ext cx="3111942" cy="3020012"/>
          </a:xfrm>
          <a:prstGeom prst="rect">
            <a:avLst/>
          </a:prstGeom>
        </p:spPr>
      </p:pic>
      <p:sp>
        <p:nvSpPr>
          <p:cNvPr id="16" name="TextBox 15"/>
          <p:cNvSpPr txBox="1"/>
          <p:nvPr/>
        </p:nvSpPr>
        <p:spPr>
          <a:xfrm>
            <a:off x="9077498" y="2271395"/>
            <a:ext cx="2543695" cy="369332"/>
          </a:xfrm>
          <a:prstGeom prst="rect">
            <a:avLst/>
          </a:prstGeom>
          <a:noFill/>
        </p:spPr>
        <p:txBody>
          <a:bodyPr wrap="square" rtlCol="0">
            <a:spAutoFit/>
          </a:bodyPr>
          <a:lstStyle/>
          <a:p>
            <a:pPr lvl="0" algn="r" defTabSz="914400" rtl="1">
              <a:defRPr/>
            </a:pPr>
            <a:r>
              <a:rPr lang="fa-IR" b="1">
                <a:solidFill>
                  <a:srgbClr val="000000"/>
                </a:solidFill>
                <a:latin typeface="MiSans" pitchFamily="34" charset="0"/>
                <a:ea typeface="MiSans" pitchFamily="34" charset="-122"/>
                <a:cs typeface="B Titr" panose="00000700000000000000" pitchFamily="2" charset="-78"/>
              </a:rPr>
              <a:t>1 ) سايت آواي سلامت:</a:t>
            </a:r>
            <a:endParaRPr lang="en-US" b="1" dirty="0">
              <a:solidFill>
                <a:srgbClr val="000000"/>
              </a:solidFill>
              <a:latin typeface="MiSans" pitchFamily="34" charset="0"/>
              <a:ea typeface="MiSans" pitchFamily="34" charset="-122"/>
              <a:cs typeface="B Titr" panose="00000700000000000000" pitchFamily="2" charset="-78"/>
            </a:endParaRPr>
          </a:p>
        </p:txBody>
      </p:sp>
      <p:pic>
        <p:nvPicPr>
          <p:cNvPr id="18" name="Picture 17"/>
          <p:cNvPicPr>
            <a:picLocks noChangeAspect="1"/>
          </p:cNvPicPr>
          <p:nvPr/>
        </p:nvPicPr>
        <p:blipFill>
          <a:blip r:embed="rId6"/>
          <a:stretch>
            <a:fillRect/>
          </a:stretch>
        </p:blipFill>
        <p:spPr>
          <a:xfrm>
            <a:off x="690987" y="2739037"/>
            <a:ext cx="3164098" cy="2962913"/>
          </a:xfrm>
          <a:prstGeom prst="rect">
            <a:avLst/>
          </a:prstGeom>
        </p:spPr>
      </p:pic>
    </p:spTree>
    <p:extLst>
      <p:ext uri="{BB962C8B-B14F-4D97-AF65-F5344CB8AC3E}">
        <p14:creationId xmlns:p14="http://schemas.microsoft.com/office/powerpoint/2010/main" val="112241600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023090" y="246311"/>
            <a:ext cx="9799955" cy="1077218"/>
          </a:xfrm>
          <a:prstGeom prst="rect">
            <a:avLst/>
          </a:prstGeom>
          <a:noFill/>
          <a:ln/>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a-IR" sz="3200" b="1" dirty="0" smtClean="0">
                <a:solidFill>
                  <a:srgbClr val="A6B727">
                    <a:lumMod val="50000"/>
                  </a:srgbClr>
                </a:solidFill>
                <a:latin typeface="MiSans" pitchFamily="34" charset="0"/>
                <a:ea typeface="MiSans" pitchFamily="34" charset="-122"/>
                <a:cs typeface="B Titr" panose="00000700000000000000" pitchFamily="2" charset="-78"/>
              </a:rPr>
              <a:t>ارزشیابی دوره آموزشی راهنمای خودمراقبتی برای پیشگیری و کنترل سرطان</a:t>
            </a:r>
            <a:endParaRPr kumimoji="0" lang="en-US" sz="1600" b="0" i="0" u="none" strike="noStrike" kern="1200" cap="none" spc="0" normalizeH="0" baseline="0" noProof="0" dirty="0">
              <a:ln>
                <a:noFill/>
              </a:ln>
              <a:solidFill>
                <a:srgbClr val="A6B727">
                  <a:lumMod val="50000"/>
                </a:srgbClr>
              </a:solidFill>
              <a:effectLst/>
              <a:uLnTx/>
              <a:uFillTx/>
              <a:latin typeface="Corbel" panose="020B0503020204020204"/>
              <a:ea typeface="+mn-ea"/>
              <a:cs typeface="B Titr" panose="00000700000000000000" pitchFamily="2" charset="-78"/>
            </a:endParaRPr>
          </a:p>
        </p:txBody>
      </p:sp>
      <p:sp>
        <p:nvSpPr>
          <p:cNvPr id="3" name="Shape 1"/>
          <p:cNvSpPr/>
          <p:nvPr/>
        </p:nvSpPr>
        <p:spPr>
          <a:xfrm>
            <a:off x="-6985" y="1494790"/>
            <a:ext cx="12206605" cy="1126490"/>
          </a:xfrm>
          <a:prstGeom prst="roundRect">
            <a:avLst>
              <a:gd name="adj" fmla="val 0"/>
            </a:avLst>
          </a:prstGeom>
          <a:gradFill flip="none" rotWithShape="1">
            <a:gsLst>
              <a:gs pos="0">
                <a:srgbClr val="9FC35D"/>
              </a:gs>
              <a:gs pos="41000">
                <a:srgbClr val="9FC35D"/>
              </a:gs>
              <a:gs pos="100000">
                <a:srgbClr val="C5DB9E"/>
              </a:gs>
            </a:gsLst>
            <a:lin ang="13500000" scaled="1"/>
          </a:gradFill>
          <a:ln/>
        </p:spPr>
      </p:sp>
      <p:sp>
        <p:nvSpPr>
          <p:cNvPr id="4" name="Shape 2"/>
          <p:cNvSpPr/>
          <p:nvPr/>
        </p:nvSpPr>
        <p:spPr>
          <a:xfrm>
            <a:off x="460743" y="1925320"/>
            <a:ext cx="5047158" cy="3718735"/>
          </a:xfrm>
          <a:prstGeom prst="roundRect">
            <a:avLst>
              <a:gd name="adj" fmla="val 3066"/>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5" name="Shape 3"/>
          <p:cNvSpPr/>
          <p:nvPr/>
        </p:nvSpPr>
        <p:spPr>
          <a:xfrm>
            <a:off x="1001037" y="3101340"/>
            <a:ext cx="4506864" cy="0"/>
          </a:xfrm>
          <a:prstGeom prst="line">
            <a:avLst/>
          </a:prstGeom>
          <a:noFill/>
          <a:ln w="19050">
            <a:solidFill>
              <a:srgbClr val="5E5F15"/>
            </a:solidFill>
            <a:prstDash val="solid"/>
            <a:headEnd type="none"/>
            <a:tailEnd type="none"/>
          </a:ln>
        </p:spPr>
      </p:sp>
      <p:sp>
        <p:nvSpPr>
          <p:cNvPr id="6" name="Shape 4"/>
          <p:cNvSpPr/>
          <p:nvPr/>
        </p:nvSpPr>
        <p:spPr>
          <a:xfrm>
            <a:off x="6332677" y="1925320"/>
            <a:ext cx="5047158" cy="3718735"/>
          </a:xfrm>
          <a:prstGeom prst="roundRect">
            <a:avLst>
              <a:gd name="adj" fmla="val 3066"/>
            </a:avLst>
          </a:prstGeom>
          <a:solidFill>
            <a:srgbClr val="FFFFFF"/>
          </a:solidFill>
          <a:ln w="19050">
            <a:gradFill flip="none" rotWithShape="1">
              <a:gsLst>
                <a:gs pos="0">
                  <a:srgbClr val="8D8E20"/>
                </a:gs>
                <a:gs pos="30000">
                  <a:srgbClr val="8D8E20"/>
                </a:gs>
                <a:gs pos="100000">
                  <a:srgbClr val="BCBE2B"/>
                </a:gs>
              </a:gsLst>
              <a:lin ang="10800000" scaled="1"/>
            </a:gradFill>
            <a:prstDash val="solid"/>
          </a:ln>
        </p:spPr>
      </p:sp>
      <p:sp>
        <p:nvSpPr>
          <p:cNvPr id="7" name="Shape 5"/>
          <p:cNvSpPr/>
          <p:nvPr/>
        </p:nvSpPr>
        <p:spPr>
          <a:xfrm>
            <a:off x="6581874" y="3101340"/>
            <a:ext cx="4506864" cy="0"/>
          </a:xfrm>
          <a:prstGeom prst="line">
            <a:avLst/>
          </a:prstGeom>
          <a:noFill/>
          <a:ln w="19050">
            <a:solidFill>
              <a:srgbClr val="5E5F15"/>
            </a:solidFill>
            <a:prstDash val="solid"/>
            <a:headEnd type="none"/>
            <a:tailEnd type="none"/>
          </a:ln>
        </p:spPr>
      </p:sp>
      <p:sp>
        <p:nvSpPr>
          <p:cNvPr id="8" name="Text 6"/>
          <p:cNvSpPr/>
          <p:nvPr/>
        </p:nvSpPr>
        <p:spPr>
          <a:xfrm>
            <a:off x="1023090" y="2209800"/>
            <a:ext cx="4505394" cy="461665"/>
          </a:xfrm>
          <a:prstGeom prst="rect">
            <a:avLst/>
          </a:prstGeom>
          <a:noFill/>
          <a:ln/>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smtClean="0">
                <a:ln>
                  <a:noFill/>
                </a:ln>
                <a:solidFill>
                  <a:srgbClr val="9FC35D"/>
                </a:solidFill>
                <a:effectLst/>
                <a:uLnTx/>
                <a:uFillTx/>
                <a:latin typeface="MiSans" pitchFamily="34" charset="0"/>
                <a:ea typeface="MiSans" pitchFamily="34" charset="-122"/>
                <a:cs typeface="B Titr" panose="00000700000000000000" pitchFamily="2" charset="-78"/>
              </a:rPr>
              <a:t>پس آزمون</a:t>
            </a:r>
            <a:endParaRPr kumimoji="0" lang="en-US" sz="2400" b="1" i="0" u="none" strike="noStrike" kern="1200" cap="none" spc="0" normalizeH="0" baseline="0" noProof="0" dirty="0">
              <a:ln>
                <a:noFill/>
              </a:ln>
              <a:solidFill>
                <a:srgbClr val="9FC35D"/>
              </a:solidFill>
              <a:effectLst/>
              <a:uLnTx/>
              <a:uFillTx/>
              <a:latin typeface="MiSans" pitchFamily="34" charset="0"/>
              <a:ea typeface="MiSans" pitchFamily="34" charset="-122"/>
              <a:cs typeface="B Titr" panose="00000700000000000000" pitchFamily="2" charset="-78"/>
            </a:endParaRPr>
          </a:p>
        </p:txBody>
      </p:sp>
      <p:sp>
        <p:nvSpPr>
          <p:cNvPr id="9" name="Text 7"/>
          <p:cNvSpPr/>
          <p:nvPr/>
        </p:nvSpPr>
        <p:spPr>
          <a:xfrm>
            <a:off x="873132" y="3391593"/>
            <a:ext cx="3773683" cy="668324"/>
          </a:xfrm>
          <a:prstGeom prst="rect">
            <a:avLst/>
          </a:prstGeom>
          <a:noFill/>
          <a:ln/>
        </p:spPr>
        <p:txBody>
          <a:bodyPr wrap="square" lIns="91440" tIns="45720" rIns="91440" bIns="45720" rtlCol="0" anchor="t">
            <a:spAutoFit/>
          </a:bodyPr>
          <a:lstStyle/>
          <a:p>
            <a:pPr lvl="0"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https://</a:t>
            </a:r>
            <a:r>
              <a:rPr lang="en-US" sz="1600" b="1" dirty="0" smtClean="0">
                <a:solidFill>
                  <a:srgbClr val="000000"/>
                </a:solidFill>
                <a:latin typeface="MiSans" pitchFamily="34" charset="0"/>
                <a:ea typeface="MiSans" pitchFamily="34" charset="-122"/>
                <a:cs typeface="B Nazanin" panose="00000400000000000000" pitchFamily="2" charset="-78"/>
              </a:rPr>
              <a:t>survey.porsline.ir/s/xvJmBCaG</a:t>
            </a:r>
            <a:endParaRPr lang="fa-IR" sz="1600" b="1" dirty="0" smtClean="0">
              <a:solidFill>
                <a:srgbClr val="000000"/>
              </a:solidFill>
              <a:latin typeface="MiSans" pitchFamily="34" charset="0"/>
              <a:ea typeface="MiSans" pitchFamily="34" charset="-122"/>
              <a:cs typeface="B Nazanin" panose="00000400000000000000" pitchFamily="2" charset="-78"/>
            </a:endParaRPr>
          </a:p>
          <a:p>
            <a:pPr lvl="0" algn="r" rtl="1">
              <a:lnSpc>
                <a:spcPct val="130000"/>
              </a:lnSpc>
            </a:pPr>
            <a:endParaRPr kumimoji="0" lang="en-US" sz="1400" b="1" i="0" u="none" strike="noStrike" kern="1200" cap="none" spc="0" normalizeH="0" baseline="0" noProof="0" dirty="0">
              <a:ln>
                <a:noFill/>
              </a:ln>
              <a:solidFill>
                <a:srgbClr val="000000"/>
              </a:solidFill>
              <a:effectLst/>
              <a:uLnTx/>
              <a:uFillTx/>
              <a:latin typeface="MiSans" pitchFamily="34" charset="0"/>
              <a:ea typeface="MiSans" pitchFamily="34" charset="-122"/>
              <a:cs typeface="B Nazanin" panose="00000400000000000000" pitchFamily="2" charset="-78"/>
            </a:endParaRPr>
          </a:p>
        </p:txBody>
      </p:sp>
      <p:sp>
        <p:nvSpPr>
          <p:cNvPr id="10" name="Text 8"/>
          <p:cNvSpPr/>
          <p:nvPr/>
        </p:nvSpPr>
        <p:spPr>
          <a:xfrm>
            <a:off x="6603927" y="2209800"/>
            <a:ext cx="4505394" cy="461665"/>
          </a:xfrm>
          <a:prstGeom prst="rect">
            <a:avLst/>
          </a:prstGeom>
          <a:noFill/>
          <a:ln/>
        </p:spPr>
        <p:txBody>
          <a:bodyPr wrap="square" lIns="91440" tIns="45720" rIns="91440" bIns="45720" rtlCol="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smtClean="0">
                <a:ln>
                  <a:noFill/>
                </a:ln>
                <a:solidFill>
                  <a:srgbClr val="9FC35D"/>
                </a:solidFill>
                <a:effectLst/>
                <a:uLnTx/>
                <a:uFillTx/>
                <a:latin typeface="MiSans" pitchFamily="34" charset="0"/>
                <a:ea typeface="MiSans" pitchFamily="34" charset="-122"/>
                <a:cs typeface="B Titr" panose="00000700000000000000" pitchFamily="2" charset="-78"/>
              </a:rPr>
              <a:t>پیش آزمون</a:t>
            </a:r>
            <a:endParaRPr kumimoji="0" lang="en-US" sz="1600" b="0" i="0" u="none" strike="noStrike" kern="1200" cap="none" spc="0" normalizeH="0" baseline="0" noProof="0" dirty="0">
              <a:ln>
                <a:noFill/>
              </a:ln>
              <a:solidFill>
                <a:srgbClr val="000000"/>
              </a:solidFill>
              <a:effectLst/>
              <a:uLnTx/>
              <a:uFillTx/>
              <a:latin typeface="Corbel" panose="020B0503020204020204"/>
              <a:ea typeface="+mn-ea"/>
              <a:cs typeface="B Titr" panose="00000700000000000000" pitchFamily="2" charset="-78"/>
            </a:endParaRPr>
          </a:p>
        </p:txBody>
      </p:sp>
      <p:sp>
        <p:nvSpPr>
          <p:cNvPr id="11" name="Text 9"/>
          <p:cNvSpPr/>
          <p:nvPr/>
        </p:nvSpPr>
        <p:spPr>
          <a:xfrm>
            <a:off x="6460583" y="3155315"/>
            <a:ext cx="4755326" cy="348237"/>
          </a:xfrm>
          <a:prstGeom prst="rect">
            <a:avLst/>
          </a:prstGeom>
          <a:noFill/>
          <a:ln/>
        </p:spPr>
        <p:txBody>
          <a:bodyPr wrap="square" lIns="91440" tIns="45720" rIns="91440" bIns="45720" rtlCol="0" anchor="t">
            <a:spAutoFit/>
          </a:bodyPr>
          <a:lstStyle/>
          <a:p>
            <a:pPr marL="0" marR="0" lvl="0" indent="0" algn="r" defTabSz="457200" rtl="1" eaLnBrk="1" fontAlgn="auto" latinLnBrk="0" hangingPunct="1">
              <a:lnSpc>
                <a:spcPct val="13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MiSans" pitchFamily="34" charset="0"/>
              <a:ea typeface="MiSans" pitchFamily="34" charset="-122"/>
              <a:cs typeface="B Nazanin" panose="00000400000000000000" pitchFamily="2" charset="-78"/>
            </a:endParaRPr>
          </a:p>
        </p:txBody>
      </p:sp>
      <p:sp>
        <p:nvSpPr>
          <p:cNvPr id="12" name="TextBox 11"/>
          <p:cNvSpPr txBox="1"/>
          <p:nvPr/>
        </p:nvSpPr>
        <p:spPr>
          <a:xfrm>
            <a:off x="6941127" y="3329433"/>
            <a:ext cx="4015048" cy="338554"/>
          </a:xfrm>
          <a:prstGeom prst="rect">
            <a:avLst/>
          </a:prstGeom>
          <a:noFill/>
        </p:spPr>
        <p:txBody>
          <a:bodyPr wrap="square" rtlCol="0">
            <a:spAutoFit/>
          </a:bodyPr>
          <a:lstStyle/>
          <a:p>
            <a:r>
              <a:rPr lang="en-US" sz="1600" b="1" dirty="0">
                <a:solidFill>
                  <a:srgbClr val="000000"/>
                </a:solidFill>
                <a:latin typeface="MiSans" pitchFamily="34" charset="0"/>
                <a:ea typeface="MiSans" pitchFamily="34" charset="-122"/>
                <a:cs typeface="B Nazanin" panose="00000400000000000000" pitchFamily="2" charset="-78"/>
              </a:rPr>
              <a:t>https://survey.porsline.ir/s/dSpCZIMb</a:t>
            </a:r>
          </a:p>
        </p:txBody>
      </p:sp>
    </p:spTree>
    <p:extLst>
      <p:ext uri="{BB962C8B-B14F-4D97-AF65-F5344CB8AC3E}">
        <p14:creationId xmlns:p14="http://schemas.microsoft.com/office/powerpoint/2010/main" val="372655779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957580" y="603885"/>
            <a:ext cx="10625037" cy="584775"/>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3200" b="1" i="0" u="none" strike="noStrike" kern="1200" cap="none" spc="0" normalizeH="0" baseline="0" noProof="0" dirty="0" smtClean="0">
                <a:ln>
                  <a:noFill/>
                </a:ln>
                <a:solidFill>
                  <a:schemeClr val="accent1">
                    <a:lumMod val="50000"/>
                  </a:schemeClr>
                </a:solidFill>
                <a:effectLst/>
                <a:uLnTx/>
                <a:uFillTx/>
                <a:latin typeface="MiSans" pitchFamily="34" charset="0"/>
                <a:ea typeface="MiSans" pitchFamily="34" charset="-122"/>
                <a:cs typeface="B Titr" panose="00000700000000000000" pitchFamily="2" charset="-78"/>
              </a:rPr>
              <a:t>اسناد و مکاتبات بالادستي :</a:t>
            </a:r>
            <a:endParaRPr kumimoji="0" lang="en-US" sz="1600" b="0" i="0" u="none" strike="noStrike" kern="1200" cap="none" spc="0" normalizeH="0" baseline="0" noProof="0" dirty="0">
              <a:ln>
                <a:noFill/>
              </a:ln>
              <a:solidFill>
                <a:schemeClr val="accent1">
                  <a:lumMod val="50000"/>
                </a:schemeClr>
              </a:solidFill>
              <a:effectLst/>
              <a:uLnTx/>
              <a:uFillTx/>
              <a:latin typeface="Arial" panose="020B0604020202020204"/>
              <a:cs typeface="B Titr" panose="00000700000000000000" pitchFamily="2" charset="-78"/>
            </a:endParaRPr>
          </a:p>
        </p:txBody>
      </p:sp>
      <p:sp>
        <p:nvSpPr>
          <p:cNvPr id="3" name="Shape 1"/>
          <p:cNvSpPr/>
          <p:nvPr/>
        </p:nvSpPr>
        <p:spPr>
          <a:xfrm>
            <a:off x="459105" y="1641475"/>
            <a:ext cx="3490175" cy="4194175"/>
          </a:xfrm>
          <a:prstGeom prst="roundRect">
            <a:avLst>
              <a:gd name="adj" fmla="val 0"/>
            </a:avLst>
          </a:prstGeom>
          <a:solidFill>
            <a:srgbClr val="FFFFFF"/>
          </a:solidFill>
          <a:ln w="19050">
            <a:solidFill>
              <a:srgbClr val="9FC35D"/>
            </a:solidFill>
            <a:prstDash val="solid"/>
          </a:ln>
        </p:spPr>
      </p:sp>
      <p:sp>
        <p:nvSpPr>
          <p:cNvPr id="4" name="Shape 2"/>
          <p:cNvSpPr/>
          <p:nvPr/>
        </p:nvSpPr>
        <p:spPr>
          <a:xfrm>
            <a:off x="472605" y="5075555"/>
            <a:ext cx="3477385" cy="761365"/>
          </a:xfrm>
          <a:prstGeom prst="rtTriangle">
            <a:avLst/>
          </a:prstGeom>
          <a:solidFill>
            <a:srgbClr val="9FC35D"/>
          </a:solidFill>
          <a:ln/>
        </p:spPr>
      </p:sp>
      <p:sp>
        <p:nvSpPr>
          <p:cNvPr id="5" name="Shape 3"/>
          <p:cNvSpPr/>
          <p:nvPr/>
        </p:nvSpPr>
        <p:spPr>
          <a:xfrm flipH="1">
            <a:off x="471895" y="4772025"/>
            <a:ext cx="3477385" cy="1064895"/>
          </a:xfrm>
          <a:prstGeom prst="rtTriangle">
            <a:avLst/>
          </a:prstGeom>
          <a:solidFill>
            <a:srgbClr val="9FC35D"/>
          </a:solidFill>
          <a:ln/>
        </p:spPr>
      </p:sp>
      <p:sp>
        <p:nvSpPr>
          <p:cNvPr id="6" name="Shape 4"/>
          <p:cNvSpPr/>
          <p:nvPr/>
        </p:nvSpPr>
        <p:spPr>
          <a:xfrm>
            <a:off x="4318662" y="1642745"/>
            <a:ext cx="3490175" cy="4194175"/>
          </a:xfrm>
          <a:prstGeom prst="roundRect">
            <a:avLst>
              <a:gd name="adj" fmla="val 0"/>
            </a:avLst>
          </a:prstGeom>
          <a:solidFill>
            <a:srgbClr val="FFFFFF"/>
          </a:solidFill>
          <a:ln w="19050">
            <a:solidFill>
              <a:srgbClr val="9FC35D"/>
            </a:solidFill>
            <a:prstDash val="solid"/>
          </a:ln>
        </p:spPr>
      </p:sp>
      <p:sp>
        <p:nvSpPr>
          <p:cNvPr id="7" name="Shape 5"/>
          <p:cNvSpPr/>
          <p:nvPr/>
        </p:nvSpPr>
        <p:spPr>
          <a:xfrm>
            <a:off x="4323735" y="5075555"/>
            <a:ext cx="3477385" cy="761365"/>
          </a:xfrm>
          <a:prstGeom prst="rtTriangle">
            <a:avLst/>
          </a:prstGeom>
          <a:solidFill>
            <a:srgbClr val="9FC35D"/>
          </a:solidFill>
          <a:ln/>
        </p:spPr>
      </p:sp>
      <p:sp>
        <p:nvSpPr>
          <p:cNvPr id="8" name="Shape 6"/>
          <p:cNvSpPr/>
          <p:nvPr/>
        </p:nvSpPr>
        <p:spPr>
          <a:xfrm flipH="1">
            <a:off x="4323024" y="4772025"/>
            <a:ext cx="3477385" cy="1064895"/>
          </a:xfrm>
          <a:prstGeom prst="rtTriangle">
            <a:avLst/>
          </a:prstGeom>
          <a:solidFill>
            <a:srgbClr val="9FC35D"/>
          </a:solidFill>
          <a:ln/>
        </p:spPr>
      </p:sp>
      <p:sp>
        <p:nvSpPr>
          <p:cNvPr id="9" name="Shape 7"/>
          <p:cNvSpPr/>
          <p:nvPr/>
        </p:nvSpPr>
        <p:spPr>
          <a:xfrm>
            <a:off x="8092442" y="1642745"/>
            <a:ext cx="3490175" cy="4194175"/>
          </a:xfrm>
          <a:prstGeom prst="roundRect">
            <a:avLst>
              <a:gd name="adj" fmla="val 0"/>
            </a:avLst>
          </a:prstGeom>
          <a:solidFill>
            <a:srgbClr val="FFFFFF"/>
          </a:solidFill>
          <a:ln w="19050">
            <a:solidFill>
              <a:srgbClr val="9FC35D"/>
            </a:solidFill>
            <a:prstDash val="solid"/>
          </a:ln>
        </p:spPr>
      </p:sp>
      <p:sp>
        <p:nvSpPr>
          <p:cNvPr id="10" name="Shape 8"/>
          <p:cNvSpPr/>
          <p:nvPr/>
        </p:nvSpPr>
        <p:spPr>
          <a:xfrm>
            <a:off x="8174865" y="5075555"/>
            <a:ext cx="3477385" cy="761365"/>
          </a:xfrm>
          <a:prstGeom prst="rtTriangle">
            <a:avLst/>
          </a:prstGeom>
          <a:solidFill>
            <a:srgbClr val="9FC35D"/>
          </a:solidFill>
          <a:ln/>
        </p:spPr>
      </p:sp>
      <p:sp>
        <p:nvSpPr>
          <p:cNvPr id="11" name="Shape 9"/>
          <p:cNvSpPr/>
          <p:nvPr/>
        </p:nvSpPr>
        <p:spPr>
          <a:xfrm flipH="1">
            <a:off x="8174154" y="4772025"/>
            <a:ext cx="3477385" cy="1064895"/>
          </a:xfrm>
          <a:prstGeom prst="rtTriangle">
            <a:avLst/>
          </a:prstGeom>
          <a:solidFill>
            <a:srgbClr val="9FC35D"/>
          </a:solidFill>
          <a:ln/>
        </p:spPr>
      </p:sp>
      <p:sp>
        <p:nvSpPr>
          <p:cNvPr id="12" name="Text 10"/>
          <p:cNvSpPr/>
          <p:nvPr/>
        </p:nvSpPr>
        <p:spPr>
          <a:xfrm>
            <a:off x="595529" y="1803400"/>
            <a:ext cx="3132773" cy="707886"/>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1" dirty="0" smtClean="0">
                <a:solidFill>
                  <a:srgbClr val="9FC35D"/>
                </a:solidFill>
                <a:latin typeface="MiSans" pitchFamily="34" charset="0"/>
                <a:ea typeface="MiSans" pitchFamily="34" charset="-122"/>
                <a:cs typeface="B Nazanin" panose="00000400000000000000" pitchFamily="2" charset="-78"/>
              </a:rPr>
              <a:t>مکاتبه وزير محترم بهداشت و ابلاغ پويش</a:t>
            </a:r>
            <a:endParaRPr kumimoji="0" lang="en-US" sz="2000" b="1" i="0" u="none" strike="noStrike" kern="1200" cap="none" spc="0" normalizeH="0" baseline="0" noProof="0" dirty="0">
              <a:ln>
                <a:noFill/>
              </a:ln>
              <a:solidFill>
                <a:srgbClr val="9FC35D"/>
              </a:solidFill>
              <a:effectLst/>
              <a:uLnTx/>
              <a:uFillTx/>
              <a:latin typeface="MiSans" pitchFamily="34" charset="0"/>
              <a:ea typeface="MiSans" pitchFamily="34" charset="-122"/>
              <a:cs typeface="B Nazanin" panose="00000400000000000000" pitchFamily="2" charset="-78"/>
            </a:endParaRPr>
          </a:p>
        </p:txBody>
      </p:sp>
      <p:sp>
        <p:nvSpPr>
          <p:cNvPr id="13" name="Text 11"/>
          <p:cNvSpPr/>
          <p:nvPr/>
        </p:nvSpPr>
        <p:spPr>
          <a:xfrm>
            <a:off x="564265" y="2470785"/>
            <a:ext cx="3321777" cy="397545"/>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4" name="Text 12"/>
          <p:cNvSpPr/>
          <p:nvPr/>
        </p:nvSpPr>
        <p:spPr>
          <a:xfrm>
            <a:off x="4452343" y="1803400"/>
            <a:ext cx="3132063" cy="1015663"/>
          </a:xfrm>
          <a:prstGeom prst="rect">
            <a:avLst/>
          </a:prstGeom>
          <a:noFill/>
          <a:ln/>
        </p:spPr>
        <p:txBody>
          <a:bodyPr wrap="square" lIns="91440" tIns="45720" rIns="91440" bIns="45720" rtlCol="0" anchor="t">
            <a:spAutoFit/>
          </a:bodyPr>
          <a:lstStyle/>
          <a:p>
            <a:pPr lvl="0" algn="r" rtl="1"/>
            <a:r>
              <a:rPr lang="fa-IR" sz="2000" b="1" dirty="0">
                <a:solidFill>
                  <a:srgbClr val="9FC35D"/>
                </a:solidFill>
                <a:latin typeface="MiSans" pitchFamily="34" charset="0"/>
                <a:ea typeface="MiSans" pitchFamily="34" charset="-122"/>
                <a:cs typeface="B Nazanin" panose="00000400000000000000" pitchFamily="2" charset="-78"/>
              </a:rPr>
              <a:t>دستورالعمل اجرایی آموزش همگانی راهنمای خودمراقبتی برای پیشگیری و کنترل سرطان</a:t>
            </a:r>
          </a:p>
        </p:txBody>
      </p:sp>
      <p:sp>
        <p:nvSpPr>
          <p:cNvPr id="15" name="Text 13"/>
          <p:cNvSpPr/>
          <p:nvPr/>
        </p:nvSpPr>
        <p:spPr>
          <a:xfrm>
            <a:off x="4377736" y="2470785"/>
            <a:ext cx="3286961" cy="397545"/>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4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16" name="Text 14"/>
          <p:cNvSpPr/>
          <p:nvPr/>
        </p:nvSpPr>
        <p:spPr>
          <a:xfrm>
            <a:off x="8308446" y="1803400"/>
            <a:ext cx="3132063" cy="707886"/>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000" b="1" i="0" u="none" strike="noStrike" kern="1200" cap="none" spc="0" normalizeH="0" baseline="0" noProof="0" dirty="0" smtClean="0">
                <a:ln>
                  <a:noFill/>
                </a:ln>
                <a:solidFill>
                  <a:srgbClr val="9FC35D"/>
                </a:solidFill>
                <a:effectLst/>
                <a:uLnTx/>
                <a:uFillTx/>
                <a:latin typeface="MiSans" pitchFamily="34" charset="0"/>
                <a:ea typeface="MiSans" pitchFamily="34" charset="-122"/>
                <a:cs typeface="B Nazanin" panose="00000400000000000000" pitchFamily="2" charset="-78"/>
              </a:rPr>
              <a:t>1- بخشنامه آموزش کارکنان</a:t>
            </a:r>
          </a:p>
          <a:p>
            <a:pPr marL="0" marR="0" lvl="0" indent="0" algn="r" defTabSz="914400" rtl="1" eaLnBrk="1" fontAlgn="auto" latinLnBrk="0" hangingPunct="1">
              <a:lnSpc>
                <a:spcPct val="100000"/>
              </a:lnSpc>
              <a:spcBef>
                <a:spcPts val="0"/>
              </a:spcBef>
              <a:spcAft>
                <a:spcPts val="0"/>
              </a:spcAft>
              <a:buClrTx/>
              <a:buSzTx/>
              <a:buFontTx/>
              <a:buNone/>
              <a:tabLst/>
              <a:defRPr/>
            </a:pPr>
            <a:r>
              <a:rPr lang="fa-IR" sz="2000" b="1" dirty="0" smtClean="0">
                <a:solidFill>
                  <a:srgbClr val="9FC35D"/>
                </a:solidFill>
                <a:latin typeface="MiSans" pitchFamily="34" charset="0"/>
                <a:ea typeface="MiSans" pitchFamily="34" charset="-122"/>
                <a:cs typeface="B Nazanin" panose="00000400000000000000" pitchFamily="2" charset="-78"/>
              </a:rPr>
              <a:t>2- عناوين آموزشي کارکنان</a:t>
            </a:r>
            <a:endParaRPr kumimoji="0" lang="en-US" sz="2000" b="1" i="0" u="none" strike="noStrike" kern="1200" cap="none" spc="0" normalizeH="0" baseline="0" noProof="0" dirty="0">
              <a:ln>
                <a:noFill/>
              </a:ln>
              <a:solidFill>
                <a:srgbClr val="9FC35D"/>
              </a:solidFill>
              <a:effectLst/>
              <a:uLnTx/>
              <a:uFillTx/>
              <a:latin typeface="MiSans" pitchFamily="34" charset="0"/>
              <a:ea typeface="MiSans" pitchFamily="34" charset="-122"/>
              <a:cs typeface="B Nazanin" panose="00000400000000000000" pitchFamily="2" charset="-78"/>
            </a:endParaRPr>
          </a:p>
        </p:txBody>
      </p:sp>
      <p:sp>
        <p:nvSpPr>
          <p:cNvPr id="17" name="Text 15"/>
          <p:cNvSpPr/>
          <p:nvPr/>
        </p:nvSpPr>
        <p:spPr>
          <a:xfrm>
            <a:off x="8308446" y="2470785"/>
            <a:ext cx="3280566" cy="364395"/>
          </a:xfrm>
          <a:prstGeom prst="rect">
            <a:avLst/>
          </a:prstGeom>
          <a:noFill/>
          <a:ln/>
        </p:spPr>
        <p:txBody>
          <a:bodyPr wrap="square" lIns="91440" tIns="45720" rIns="91440" bIns="45720" rtlCol="0" anchor="t">
            <a:spAutoFit/>
          </a:bodyPr>
          <a:lstStyle/>
          <a:p>
            <a:pPr marL="0" marR="0" lvl="0" indent="0" algn="r" defTabSz="914400" rtl="1" eaLnBrk="1" fontAlgn="auto" latinLnBrk="0" hangingPunct="1">
              <a:lnSpc>
                <a:spcPct val="14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MiSans" pitchFamily="34" charset="0"/>
              <a:ea typeface="MiSans" pitchFamily="34" charset="-122"/>
              <a:cs typeface="B Titr" panose="00000700000000000000" pitchFamily="2" charset="-78"/>
            </a:endParaRPr>
          </a:p>
        </p:txBody>
      </p:sp>
      <p:sp>
        <p:nvSpPr>
          <p:cNvPr id="18" name="Freeform: Shape 90">
            <a:extLst>
              <a:ext uri="{FF2B5EF4-FFF2-40B4-BE49-F238E27FC236}">
                <a16:creationId xmlns:a16="http://schemas.microsoft.com/office/drawing/2014/main" xmlns="" id="{6C1BD343-2D97-406E-8BA0-2BD257F050B6}"/>
              </a:ext>
            </a:extLst>
          </p:cNvPr>
          <p:cNvSpPr/>
          <p:nvPr/>
        </p:nvSpPr>
        <p:spPr>
          <a:xfrm>
            <a:off x="1441377" y="2841404"/>
            <a:ext cx="1370985" cy="1370985"/>
          </a:xfrm>
          <a:custGeom>
            <a:avLst/>
            <a:gdLst>
              <a:gd name="connsiteX0" fmla="*/ 436797 w 436797"/>
              <a:gd name="connsiteY0" fmla="*/ 436797 h 436797"/>
              <a:gd name="connsiteX1" fmla="*/ 218399 w 436797"/>
              <a:gd name="connsiteY1" fmla="*/ 436797 h 436797"/>
              <a:gd name="connsiteX2" fmla="*/ 0 w 436797"/>
              <a:gd name="connsiteY2" fmla="*/ 218399 h 436797"/>
              <a:gd name="connsiteX3" fmla="*/ 0 w 436797"/>
              <a:gd name="connsiteY3" fmla="*/ 218399 h 436797"/>
              <a:gd name="connsiteX4" fmla="*/ 218399 w 436797"/>
              <a:gd name="connsiteY4" fmla="*/ 0 h 436797"/>
              <a:gd name="connsiteX5" fmla="*/ 218399 w 436797"/>
              <a:gd name="connsiteY5" fmla="*/ 0 h 436797"/>
              <a:gd name="connsiteX6" fmla="*/ 436797 w 436797"/>
              <a:gd name="connsiteY6" fmla="*/ 218399 h 436797"/>
              <a:gd name="connsiteX7" fmla="*/ 436797 w 436797"/>
              <a:gd name="connsiteY7" fmla="*/ 436797 h 43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797" h="436797">
                <a:moveTo>
                  <a:pt x="436797" y="436797"/>
                </a:moveTo>
                <a:lnTo>
                  <a:pt x="218399" y="436797"/>
                </a:lnTo>
                <a:cubicBezTo>
                  <a:pt x="98279" y="436797"/>
                  <a:pt x="0" y="338519"/>
                  <a:pt x="0" y="218399"/>
                </a:cubicBezTo>
                <a:lnTo>
                  <a:pt x="0" y="218399"/>
                </a:lnTo>
                <a:cubicBezTo>
                  <a:pt x="0" y="98279"/>
                  <a:pt x="98279" y="0"/>
                  <a:pt x="218399" y="0"/>
                </a:cubicBezTo>
                <a:lnTo>
                  <a:pt x="218399" y="0"/>
                </a:lnTo>
                <a:cubicBezTo>
                  <a:pt x="338519" y="0"/>
                  <a:pt x="436797" y="98279"/>
                  <a:pt x="436797" y="218399"/>
                </a:cubicBezTo>
                <a:lnTo>
                  <a:pt x="436797" y="436797"/>
                </a:lnTo>
                <a:close/>
              </a:path>
            </a:pathLst>
          </a:custGeom>
          <a:solidFill>
            <a:srgbClr val="14213D"/>
          </a:solidFill>
          <a:ln w="25400" cap="flat">
            <a:solidFill>
              <a:srgbClr val="14213D"/>
            </a:solidFill>
            <a:prstDash val="solid"/>
            <a:miter/>
          </a:ln>
          <a:effectLst>
            <a:innerShdw blurRad="63500" dist="50800" dir="18900000">
              <a:prstClr val="black">
                <a:alpha val="50000"/>
              </a:prstClr>
            </a:inn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smtClean="0">
              <a:ln>
                <a:noFill/>
              </a:ln>
              <a:solidFill>
                <a:srgbClr val="14213D"/>
              </a:solidFill>
              <a:effectLst/>
              <a:uLnTx/>
              <a:uFillTx/>
              <a:latin typeface="Calibri" panose="020F0502020204030204"/>
            </a:endParaRPr>
          </a:p>
        </p:txBody>
      </p:sp>
      <p:grpSp>
        <p:nvGrpSpPr>
          <p:cNvPr id="19" name="Graphic 1">
            <a:extLst>
              <a:ext uri="{FF2B5EF4-FFF2-40B4-BE49-F238E27FC236}">
                <a16:creationId xmlns:a16="http://schemas.microsoft.com/office/drawing/2014/main" xmlns="" id="{E91AB249-321D-4828-8E5D-95DBFFE07C07}"/>
              </a:ext>
            </a:extLst>
          </p:cNvPr>
          <p:cNvGrpSpPr/>
          <p:nvPr/>
        </p:nvGrpSpPr>
        <p:grpSpPr>
          <a:xfrm>
            <a:off x="1858977" y="3141518"/>
            <a:ext cx="567280" cy="700687"/>
            <a:chOff x="2427762" y="4911727"/>
            <a:chExt cx="180736" cy="180726"/>
          </a:xfrm>
          <a:solidFill>
            <a:srgbClr val="FFFFFF"/>
          </a:solidFill>
        </p:grpSpPr>
        <p:sp>
          <p:nvSpPr>
            <p:cNvPr id="20" name="Freeform: Shape 92">
              <a:extLst>
                <a:ext uri="{FF2B5EF4-FFF2-40B4-BE49-F238E27FC236}">
                  <a16:creationId xmlns:a16="http://schemas.microsoft.com/office/drawing/2014/main" xmlns="" id="{C904CBAB-8E44-4ACA-9661-22472565035A}"/>
                </a:ext>
              </a:extLst>
            </p:cNvPr>
            <p:cNvSpPr/>
            <p:nvPr/>
          </p:nvSpPr>
          <p:spPr>
            <a:xfrm>
              <a:off x="2481064" y="5049391"/>
              <a:ext cx="74123" cy="43062"/>
            </a:xfrm>
            <a:custGeom>
              <a:avLst/>
              <a:gdLst>
                <a:gd name="connsiteX0" fmla="*/ 0 w 74123"/>
                <a:gd name="connsiteY0" fmla="*/ 0 h 43062"/>
                <a:gd name="connsiteX1" fmla="*/ 0 w 74123"/>
                <a:gd name="connsiteY1" fmla="*/ 5296 h 43062"/>
                <a:gd name="connsiteX2" fmla="*/ 11039 w 74123"/>
                <a:gd name="connsiteY2" fmla="*/ 20345 h 43062"/>
                <a:gd name="connsiteX3" fmla="*/ 37062 w 74123"/>
                <a:gd name="connsiteY3" fmla="*/ 43062 h 43062"/>
                <a:gd name="connsiteX4" fmla="*/ 63084 w 74123"/>
                <a:gd name="connsiteY4" fmla="*/ 20345 h 43062"/>
                <a:gd name="connsiteX5" fmla="*/ 74124 w 74123"/>
                <a:gd name="connsiteY5" fmla="*/ 5296 h 43062"/>
                <a:gd name="connsiteX6" fmla="*/ 74124 w 74123"/>
                <a:gd name="connsiteY6" fmla="*/ 0 h 43062"/>
                <a:gd name="connsiteX7" fmla="*/ 0 w 74123"/>
                <a:gd name="connsiteY7" fmla="*/ 0 h 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23" h="43062">
                  <a:moveTo>
                    <a:pt x="0" y="0"/>
                  </a:moveTo>
                  <a:lnTo>
                    <a:pt x="0" y="5296"/>
                  </a:lnTo>
                  <a:cubicBezTo>
                    <a:pt x="0" y="12354"/>
                    <a:pt x="4658" y="18279"/>
                    <a:pt x="11039" y="20345"/>
                  </a:cubicBezTo>
                  <a:cubicBezTo>
                    <a:pt x="13173" y="32813"/>
                    <a:pt x="23993" y="43062"/>
                    <a:pt x="37062" y="43062"/>
                  </a:cubicBezTo>
                  <a:cubicBezTo>
                    <a:pt x="50130" y="43062"/>
                    <a:pt x="60950" y="32813"/>
                    <a:pt x="63084" y="20345"/>
                  </a:cubicBezTo>
                  <a:cubicBezTo>
                    <a:pt x="69466" y="18288"/>
                    <a:pt x="74124" y="12354"/>
                    <a:pt x="74124" y="5296"/>
                  </a:cubicBezTo>
                  <a:lnTo>
                    <a:pt x="74124" y="0"/>
                  </a:lnTo>
                  <a:lnTo>
                    <a:pt x="0" y="0"/>
                  </a:ln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21" name="Freeform: Shape 93">
              <a:hlinkClick r:id="rId3" action="ppaction://hlinkfile"/>
              <a:extLst>
                <a:ext uri="{FF2B5EF4-FFF2-40B4-BE49-F238E27FC236}">
                  <a16:creationId xmlns:a16="http://schemas.microsoft.com/office/drawing/2014/main" xmlns="" id="{A4380193-8B9B-465E-A076-3ECF1026343E}"/>
                </a:ext>
              </a:extLst>
            </p:cNvPr>
            <p:cNvSpPr/>
            <p:nvPr/>
          </p:nvSpPr>
          <p:spPr>
            <a:xfrm>
              <a:off x="2454590" y="4911727"/>
              <a:ext cx="127428" cy="127081"/>
            </a:xfrm>
            <a:custGeom>
              <a:avLst/>
              <a:gdLst>
                <a:gd name="connsiteX0" fmla="*/ 49895 w 127428"/>
                <a:gd name="connsiteY0" fmla="*/ 1428 h 127081"/>
                <a:gd name="connsiteX1" fmla="*/ 1461 w 127428"/>
                <a:gd name="connsiteY1" fmla="*/ 49710 h 127081"/>
                <a:gd name="connsiteX2" fmla="*/ 16034 w 127428"/>
                <a:gd name="connsiteY2" fmla="*/ 105698 h 127081"/>
                <a:gd name="connsiteX3" fmla="*/ 25959 w 127428"/>
                <a:gd name="connsiteY3" fmla="*/ 127082 h 127081"/>
                <a:gd name="connsiteX4" fmla="*/ 101121 w 127428"/>
                <a:gd name="connsiteY4" fmla="*/ 127082 h 127081"/>
                <a:gd name="connsiteX5" fmla="*/ 111341 w 127428"/>
                <a:gd name="connsiteY5" fmla="*/ 105346 h 127081"/>
                <a:gd name="connsiteX6" fmla="*/ 127429 w 127428"/>
                <a:gd name="connsiteY6" fmla="*/ 63541 h 127081"/>
                <a:gd name="connsiteX7" fmla="*/ 49895 w 127428"/>
                <a:gd name="connsiteY7" fmla="*/ 1428 h 127081"/>
                <a:gd name="connsiteX8" fmla="*/ 100607 w 127428"/>
                <a:gd name="connsiteY8" fmla="*/ 68837 h 127081"/>
                <a:gd name="connsiteX9" fmla="*/ 95311 w 127428"/>
                <a:gd name="connsiteY9" fmla="*/ 63541 h 127081"/>
                <a:gd name="connsiteX10" fmla="*/ 63535 w 127428"/>
                <a:gd name="connsiteY10" fmla="*/ 31775 h 127081"/>
                <a:gd name="connsiteX11" fmla="*/ 58239 w 127428"/>
                <a:gd name="connsiteY11" fmla="*/ 26479 h 127081"/>
                <a:gd name="connsiteX12" fmla="*/ 63535 w 127428"/>
                <a:gd name="connsiteY12" fmla="*/ 21183 h 127081"/>
                <a:gd name="connsiteX13" fmla="*/ 105902 w 127428"/>
                <a:gd name="connsiteY13" fmla="*/ 63541 h 127081"/>
                <a:gd name="connsiteX14" fmla="*/ 100607 w 127428"/>
                <a:gd name="connsiteY14" fmla="*/ 68837 h 12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428" h="127081">
                  <a:moveTo>
                    <a:pt x="49895" y="1428"/>
                  </a:moveTo>
                  <a:cubicBezTo>
                    <a:pt x="25997" y="6419"/>
                    <a:pt x="6528" y="25822"/>
                    <a:pt x="1461" y="49710"/>
                  </a:cubicBezTo>
                  <a:cubicBezTo>
                    <a:pt x="-2844" y="70037"/>
                    <a:pt x="2470" y="90439"/>
                    <a:pt x="16034" y="105698"/>
                  </a:cubicBezTo>
                  <a:cubicBezTo>
                    <a:pt x="21520" y="111871"/>
                    <a:pt x="24864" y="119319"/>
                    <a:pt x="25959" y="127082"/>
                  </a:cubicBezTo>
                  <a:lnTo>
                    <a:pt x="101121" y="127082"/>
                  </a:lnTo>
                  <a:cubicBezTo>
                    <a:pt x="102254" y="119357"/>
                    <a:pt x="105702" y="111785"/>
                    <a:pt x="111341" y="105346"/>
                  </a:cubicBezTo>
                  <a:cubicBezTo>
                    <a:pt x="121485" y="93773"/>
                    <a:pt x="127429" y="78923"/>
                    <a:pt x="127429" y="63541"/>
                  </a:cubicBezTo>
                  <a:cubicBezTo>
                    <a:pt x="127438" y="23231"/>
                    <a:pt x="90110" y="-7040"/>
                    <a:pt x="49895" y="1428"/>
                  </a:cubicBezTo>
                  <a:close/>
                  <a:moveTo>
                    <a:pt x="100607" y="68837"/>
                  </a:moveTo>
                  <a:cubicBezTo>
                    <a:pt x="97682" y="68837"/>
                    <a:pt x="95311" y="66465"/>
                    <a:pt x="95311" y="63541"/>
                  </a:cubicBezTo>
                  <a:cubicBezTo>
                    <a:pt x="95311" y="46024"/>
                    <a:pt x="81052" y="31775"/>
                    <a:pt x="63535" y="31775"/>
                  </a:cubicBezTo>
                  <a:cubicBezTo>
                    <a:pt x="60611" y="31775"/>
                    <a:pt x="58239" y="29403"/>
                    <a:pt x="58239" y="26479"/>
                  </a:cubicBezTo>
                  <a:cubicBezTo>
                    <a:pt x="58239" y="23555"/>
                    <a:pt x="60611" y="21183"/>
                    <a:pt x="63535" y="21183"/>
                  </a:cubicBezTo>
                  <a:cubicBezTo>
                    <a:pt x="86900" y="21183"/>
                    <a:pt x="105902" y="40185"/>
                    <a:pt x="105902" y="63541"/>
                  </a:cubicBezTo>
                  <a:cubicBezTo>
                    <a:pt x="105902" y="66465"/>
                    <a:pt x="103531" y="68837"/>
                    <a:pt x="100607" y="68837"/>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22" name="Freeform: Shape 94">
              <a:extLst>
                <a:ext uri="{FF2B5EF4-FFF2-40B4-BE49-F238E27FC236}">
                  <a16:creationId xmlns:a16="http://schemas.microsoft.com/office/drawing/2014/main" xmlns="" id="{F314B126-8563-48BC-A2D3-69A3BE4E76B1}"/>
                </a:ext>
              </a:extLst>
            </p:cNvPr>
            <p:cNvSpPr/>
            <p:nvPr/>
          </p:nvSpPr>
          <p:spPr>
            <a:xfrm>
              <a:off x="2427762" y="4975267"/>
              <a:ext cx="21183" cy="10591"/>
            </a:xfrm>
            <a:custGeom>
              <a:avLst/>
              <a:gdLst>
                <a:gd name="connsiteX0" fmla="*/ 15888 w 21183"/>
                <a:gd name="connsiteY0" fmla="*/ 0 h 10591"/>
                <a:gd name="connsiteX1" fmla="*/ 5296 w 21183"/>
                <a:gd name="connsiteY1" fmla="*/ 0 h 10591"/>
                <a:gd name="connsiteX2" fmla="*/ 0 w 21183"/>
                <a:gd name="connsiteY2" fmla="*/ 5296 h 10591"/>
                <a:gd name="connsiteX3" fmla="*/ 5296 w 21183"/>
                <a:gd name="connsiteY3" fmla="*/ 10592 h 10591"/>
                <a:gd name="connsiteX4" fmla="*/ 15888 w 21183"/>
                <a:gd name="connsiteY4" fmla="*/ 10592 h 10591"/>
                <a:gd name="connsiteX5" fmla="*/ 21184 w 21183"/>
                <a:gd name="connsiteY5" fmla="*/ 5296 h 10591"/>
                <a:gd name="connsiteX6" fmla="*/ 15888 w 21183"/>
                <a:gd name="connsiteY6" fmla="*/ 0 h 1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83" h="10591">
                  <a:moveTo>
                    <a:pt x="15888" y="0"/>
                  </a:moveTo>
                  <a:lnTo>
                    <a:pt x="5296" y="0"/>
                  </a:lnTo>
                  <a:cubicBezTo>
                    <a:pt x="2372" y="0"/>
                    <a:pt x="0" y="2372"/>
                    <a:pt x="0" y="5296"/>
                  </a:cubicBezTo>
                  <a:cubicBezTo>
                    <a:pt x="0" y="8220"/>
                    <a:pt x="2372" y="10592"/>
                    <a:pt x="5296" y="10592"/>
                  </a:cubicBezTo>
                  <a:lnTo>
                    <a:pt x="15888" y="10592"/>
                  </a:lnTo>
                  <a:cubicBezTo>
                    <a:pt x="18812" y="10592"/>
                    <a:pt x="21184" y="8220"/>
                    <a:pt x="21184" y="5296"/>
                  </a:cubicBezTo>
                  <a:cubicBezTo>
                    <a:pt x="21184" y="2362"/>
                    <a:pt x="18812" y="0"/>
                    <a:pt x="15888" y="0"/>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23" name="Freeform: Shape 95">
              <a:extLst>
                <a:ext uri="{FF2B5EF4-FFF2-40B4-BE49-F238E27FC236}">
                  <a16:creationId xmlns:a16="http://schemas.microsoft.com/office/drawing/2014/main" xmlns="" id="{0021DF5F-7464-40DA-B9D2-9CD65C00DA48}"/>
                </a:ext>
              </a:extLst>
            </p:cNvPr>
            <p:cNvSpPr/>
            <p:nvPr/>
          </p:nvSpPr>
          <p:spPr>
            <a:xfrm>
              <a:off x="2429317" y="4939751"/>
              <a:ext cx="18073" cy="18073"/>
            </a:xfrm>
            <a:custGeom>
              <a:avLst/>
              <a:gdLst>
                <a:gd name="connsiteX0" fmla="*/ 16524 w 18073"/>
                <a:gd name="connsiteY0" fmla="*/ 9037 h 18073"/>
                <a:gd name="connsiteX1" fmla="*/ 9037 w 18073"/>
                <a:gd name="connsiteY1" fmla="*/ 1550 h 18073"/>
                <a:gd name="connsiteX2" fmla="*/ 1550 w 18073"/>
                <a:gd name="connsiteY2" fmla="*/ 1550 h 18073"/>
                <a:gd name="connsiteX3" fmla="*/ 1550 w 18073"/>
                <a:gd name="connsiteY3" fmla="*/ 9037 h 18073"/>
                <a:gd name="connsiteX4" fmla="*/ 9037 w 18073"/>
                <a:gd name="connsiteY4" fmla="*/ 16524 h 18073"/>
                <a:gd name="connsiteX5" fmla="*/ 16524 w 18073"/>
                <a:gd name="connsiteY5" fmla="*/ 16524 h 18073"/>
                <a:gd name="connsiteX6" fmla="*/ 16524 w 18073"/>
                <a:gd name="connsiteY6" fmla="*/ 9037 h 1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73" h="18073">
                  <a:moveTo>
                    <a:pt x="16524" y="9037"/>
                  </a:moveTo>
                  <a:lnTo>
                    <a:pt x="9037" y="1550"/>
                  </a:lnTo>
                  <a:cubicBezTo>
                    <a:pt x="6970" y="-517"/>
                    <a:pt x="3617" y="-517"/>
                    <a:pt x="1550" y="1550"/>
                  </a:cubicBezTo>
                  <a:cubicBezTo>
                    <a:pt x="-517" y="3617"/>
                    <a:pt x="-517" y="6970"/>
                    <a:pt x="1550" y="9037"/>
                  </a:cubicBezTo>
                  <a:lnTo>
                    <a:pt x="9037" y="16524"/>
                  </a:lnTo>
                  <a:cubicBezTo>
                    <a:pt x="11104" y="18590"/>
                    <a:pt x="14457" y="18590"/>
                    <a:pt x="16524" y="16524"/>
                  </a:cubicBezTo>
                  <a:cubicBezTo>
                    <a:pt x="18590" y="14457"/>
                    <a:pt x="18590" y="11104"/>
                    <a:pt x="16524" y="9037"/>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24" name="Freeform: Shape 96">
              <a:extLst>
                <a:ext uri="{FF2B5EF4-FFF2-40B4-BE49-F238E27FC236}">
                  <a16:creationId xmlns:a16="http://schemas.microsoft.com/office/drawing/2014/main" xmlns="" id="{C372868F-2FBF-40C2-9F15-91EAAB319804}"/>
                </a:ext>
              </a:extLst>
            </p:cNvPr>
            <p:cNvSpPr/>
            <p:nvPr/>
          </p:nvSpPr>
          <p:spPr>
            <a:xfrm>
              <a:off x="2429317" y="5003292"/>
              <a:ext cx="18073" cy="18073"/>
            </a:xfrm>
            <a:custGeom>
              <a:avLst/>
              <a:gdLst>
                <a:gd name="connsiteX0" fmla="*/ 16524 w 18073"/>
                <a:gd name="connsiteY0" fmla="*/ 1550 h 18073"/>
                <a:gd name="connsiteX1" fmla="*/ 9037 w 18073"/>
                <a:gd name="connsiteY1" fmla="*/ 1550 h 18073"/>
                <a:gd name="connsiteX2" fmla="*/ 1550 w 18073"/>
                <a:gd name="connsiteY2" fmla="*/ 9037 h 18073"/>
                <a:gd name="connsiteX3" fmla="*/ 1550 w 18073"/>
                <a:gd name="connsiteY3" fmla="*/ 16523 h 18073"/>
                <a:gd name="connsiteX4" fmla="*/ 9037 w 18073"/>
                <a:gd name="connsiteY4" fmla="*/ 16523 h 18073"/>
                <a:gd name="connsiteX5" fmla="*/ 16524 w 18073"/>
                <a:gd name="connsiteY5" fmla="*/ 9037 h 18073"/>
                <a:gd name="connsiteX6" fmla="*/ 16524 w 18073"/>
                <a:gd name="connsiteY6" fmla="*/ 1550 h 1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73" h="18073">
                  <a:moveTo>
                    <a:pt x="16524" y="1550"/>
                  </a:moveTo>
                  <a:cubicBezTo>
                    <a:pt x="14457" y="-517"/>
                    <a:pt x="11104" y="-517"/>
                    <a:pt x="9037" y="1550"/>
                  </a:cubicBezTo>
                  <a:lnTo>
                    <a:pt x="1550" y="9037"/>
                  </a:lnTo>
                  <a:cubicBezTo>
                    <a:pt x="-517" y="11104"/>
                    <a:pt x="-517" y="14456"/>
                    <a:pt x="1550" y="16523"/>
                  </a:cubicBezTo>
                  <a:cubicBezTo>
                    <a:pt x="3617" y="18591"/>
                    <a:pt x="6970" y="18591"/>
                    <a:pt x="9037" y="16523"/>
                  </a:cubicBezTo>
                  <a:lnTo>
                    <a:pt x="16524" y="9037"/>
                  </a:lnTo>
                  <a:cubicBezTo>
                    <a:pt x="18590" y="6970"/>
                    <a:pt x="18590" y="3617"/>
                    <a:pt x="16524" y="1550"/>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25" name="Freeform: Shape 97">
              <a:extLst>
                <a:ext uri="{FF2B5EF4-FFF2-40B4-BE49-F238E27FC236}">
                  <a16:creationId xmlns:a16="http://schemas.microsoft.com/office/drawing/2014/main" xmlns="" id="{8C70C918-D2D7-46AC-92C7-74EF28F2CC8A}"/>
                </a:ext>
              </a:extLst>
            </p:cNvPr>
            <p:cNvSpPr/>
            <p:nvPr/>
          </p:nvSpPr>
          <p:spPr>
            <a:xfrm>
              <a:off x="2587315" y="4975267"/>
              <a:ext cx="21183" cy="10591"/>
            </a:xfrm>
            <a:custGeom>
              <a:avLst/>
              <a:gdLst>
                <a:gd name="connsiteX0" fmla="*/ 15888 w 21183"/>
                <a:gd name="connsiteY0" fmla="*/ 0 h 10591"/>
                <a:gd name="connsiteX1" fmla="*/ 5296 w 21183"/>
                <a:gd name="connsiteY1" fmla="*/ 0 h 10591"/>
                <a:gd name="connsiteX2" fmla="*/ 0 w 21183"/>
                <a:gd name="connsiteY2" fmla="*/ 5296 h 10591"/>
                <a:gd name="connsiteX3" fmla="*/ 5296 w 21183"/>
                <a:gd name="connsiteY3" fmla="*/ 10592 h 10591"/>
                <a:gd name="connsiteX4" fmla="*/ 15888 w 21183"/>
                <a:gd name="connsiteY4" fmla="*/ 10592 h 10591"/>
                <a:gd name="connsiteX5" fmla="*/ 21184 w 21183"/>
                <a:gd name="connsiteY5" fmla="*/ 5296 h 10591"/>
                <a:gd name="connsiteX6" fmla="*/ 15888 w 21183"/>
                <a:gd name="connsiteY6" fmla="*/ 0 h 1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83" h="10591">
                  <a:moveTo>
                    <a:pt x="15888" y="0"/>
                  </a:moveTo>
                  <a:lnTo>
                    <a:pt x="5296" y="0"/>
                  </a:lnTo>
                  <a:cubicBezTo>
                    <a:pt x="2372" y="0"/>
                    <a:pt x="0" y="2372"/>
                    <a:pt x="0" y="5296"/>
                  </a:cubicBezTo>
                  <a:cubicBezTo>
                    <a:pt x="0" y="8220"/>
                    <a:pt x="2372" y="10592"/>
                    <a:pt x="5296" y="10592"/>
                  </a:cubicBezTo>
                  <a:lnTo>
                    <a:pt x="15888" y="10592"/>
                  </a:lnTo>
                  <a:cubicBezTo>
                    <a:pt x="18812" y="10592"/>
                    <a:pt x="21184" y="8220"/>
                    <a:pt x="21184" y="5296"/>
                  </a:cubicBezTo>
                  <a:cubicBezTo>
                    <a:pt x="21184" y="2362"/>
                    <a:pt x="18821" y="0"/>
                    <a:pt x="15888" y="0"/>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26" name="Freeform: Shape 98">
              <a:extLst>
                <a:ext uri="{FF2B5EF4-FFF2-40B4-BE49-F238E27FC236}">
                  <a16:creationId xmlns:a16="http://schemas.microsoft.com/office/drawing/2014/main" xmlns="" id="{209984E4-A1E3-49A9-8007-4D3D220FACF6}"/>
                </a:ext>
              </a:extLst>
            </p:cNvPr>
            <p:cNvSpPr/>
            <p:nvPr/>
          </p:nvSpPr>
          <p:spPr>
            <a:xfrm>
              <a:off x="2588880" y="4939751"/>
              <a:ext cx="18073" cy="18073"/>
            </a:xfrm>
            <a:custGeom>
              <a:avLst/>
              <a:gdLst>
                <a:gd name="connsiteX0" fmla="*/ 16523 w 18073"/>
                <a:gd name="connsiteY0" fmla="*/ 1550 h 18073"/>
                <a:gd name="connsiteX1" fmla="*/ 9037 w 18073"/>
                <a:gd name="connsiteY1" fmla="*/ 1550 h 18073"/>
                <a:gd name="connsiteX2" fmla="*/ 1550 w 18073"/>
                <a:gd name="connsiteY2" fmla="*/ 9037 h 18073"/>
                <a:gd name="connsiteX3" fmla="*/ 1550 w 18073"/>
                <a:gd name="connsiteY3" fmla="*/ 16524 h 18073"/>
                <a:gd name="connsiteX4" fmla="*/ 9037 w 18073"/>
                <a:gd name="connsiteY4" fmla="*/ 16524 h 18073"/>
                <a:gd name="connsiteX5" fmla="*/ 16523 w 18073"/>
                <a:gd name="connsiteY5" fmla="*/ 9037 h 18073"/>
                <a:gd name="connsiteX6" fmla="*/ 16523 w 18073"/>
                <a:gd name="connsiteY6" fmla="*/ 1550 h 1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73" h="18073">
                  <a:moveTo>
                    <a:pt x="16523" y="1550"/>
                  </a:moveTo>
                  <a:cubicBezTo>
                    <a:pt x="14457" y="-517"/>
                    <a:pt x="11104" y="-517"/>
                    <a:pt x="9037" y="1550"/>
                  </a:cubicBezTo>
                  <a:lnTo>
                    <a:pt x="1550" y="9037"/>
                  </a:lnTo>
                  <a:cubicBezTo>
                    <a:pt x="-517" y="11104"/>
                    <a:pt x="-517" y="14457"/>
                    <a:pt x="1550" y="16524"/>
                  </a:cubicBezTo>
                  <a:cubicBezTo>
                    <a:pt x="3617" y="18590"/>
                    <a:pt x="6970" y="18590"/>
                    <a:pt x="9037" y="16524"/>
                  </a:cubicBezTo>
                  <a:lnTo>
                    <a:pt x="16523" y="9037"/>
                  </a:lnTo>
                  <a:cubicBezTo>
                    <a:pt x="18590" y="6970"/>
                    <a:pt x="18590" y="3617"/>
                    <a:pt x="16523" y="1550"/>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27" name="Freeform: Shape 99">
              <a:extLst>
                <a:ext uri="{FF2B5EF4-FFF2-40B4-BE49-F238E27FC236}">
                  <a16:creationId xmlns:a16="http://schemas.microsoft.com/office/drawing/2014/main" xmlns="" id="{D34855CB-E213-4478-A248-112AAC256ABA}"/>
                </a:ext>
              </a:extLst>
            </p:cNvPr>
            <p:cNvSpPr/>
            <p:nvPr/>
          </p:nvSpPr>
          <p:spPr>
            <a:xfrm>
              <a:off x="2588880" y="5003292"/>
              <a:ext cx="18073" cy="18073"/>
            </a:xfrm>
            <a:custGeom>
              <a:avLst/>
              <a:gdLst>
                <a:gd name="connsiteX0" fmla="*/ 16523 w 18073"/>
                <a:gd name="connsiteY0" fmla="*/ 9037 h 18073"/>
                <a:gd name="connsiteX1" fmla="*/ 9037 w 18073"/>
                <a:gd name="connsiteY1" fmla="*/ 1550 h 18073"/>
                <a:gd name="connsiteX2" fmla="*/ 1550 w 18073"/>
                <a:gd name="connsiteY2" fmla="*/ 1550 h 18073"/>
                <a:gd name="connsiteX3" fmla="*/ 1550 w 18073"/>
                <a:gd name="connsiteY3" fmla="*/ 9037 h 18073"/>
                <a:gd name="connsiteX4" fmla="*/ 9037 w 18073"/>
                <a:gd name="connsiteY4" fmla="*/ 16523 h 18073"/>
                <a:gd name="connsiteX5" fmla="*/ 16523 w 18073"/>
                <a:gd name="connsiteY5" fmla="*/ 16523 h 18073"/>
                <a:gd name="connsiteX6" fmla="*/ 16523 w 18073"/>
                <a:gd name="connsiteY6" fmla="*/ 9037 h 18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73" h="18073">
                  <a:moveTo>
                    <a:pt x="16523" y="9037"/>
                  </a:moveTo>
                  <a:lnTo>
                    <a:pt x="9037" y="1550"/>
                  </a:lnTo>
                  <a:cubicBezTo>
                    <a:pt x="6970" y="-517"/>
                    <a:pt x="3617" y="-517"/>
                    <a:pt x="1550" y="1550"/>
                  </a:cubicBezTo>
                  <a:cubicBezTo>
                    <a:pt x="-517" y="3617"/>
                    <a:pt x="-517" y="6970"/>
                    <a:pt x="1550" y="9037"/>
                  </a:cubicBezTo>
                  <a:lnTo>
                    <a:pt x="9037" y="16523"/>
                  </a:lnTo>
                  <a:cubicBezTo>
                    <a:pt x="11104" y="18591"/>
                    <a:pt x="14457" y="18591"/>
                    <a:pt x="16523" y="16523"/>
                  </a:cubicBezTo>
                  <a:cubicBezTo>
                    <a:pt x="18590" y="14456"/>
                    <a:pt x="18590" y="11104"/>
                    <a:pt x="16523" y="9037"/>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grpSp>
      <p:pic>
        <p:nvPicPr>
          <p:cNvPr id="29" name="Picture 28"/>
          <p:cNvPicPr>
            <a:picLocks noChangeAspect="1"/>
          </p:cNvPicPr>
          <p:nvPr/>
        </p:nvPicPr>
        <p:blipFill>
          <a:blip r:embed="rId4"/>
          <a:stretch>
            <a:fillRect/>
          </a:stretch>
        </p:blipFill>
        <p:spPr>
          <a:xfrm>
            <a:off x="5857557" y="3165226"/>
            <a:ext cx="566977" cy="701101"/>
          </a:xfrm>
          <a:prstGeom prst="rect">
            <a:avLst/>
          </a:prstGeom>
        </p:spPr>
      </p:pic>
      <p:pic>
        <p:nvPicPr>
          <p:cNvPr id="30" name="Picture 29">
            <a:hlinkClick r:id="rId5" action="ppaction://hlinkfile"/>
          </p:cNvPr>
          <p:cNvPicPr>
            <a:picLocks noChangeAspect="1"/>
          </p:cNvPicPr>
          <p:nvPr/>
        </p:nvPicPr>
        <p:blipFill>
          <a:blip r:embed="rId6"/>
          <a:stretch>
            <a:fillRect/>
          </a:stretch>
        </p:blipFill>
        <p:spPr>
          <a:xfrm>
            <a:off x="8202091" y="2868539"/>
            <a:ext cx="1396105" cy="1396105"/>
          </a:xfrm>
          <a:prstGeom prst="rect">
            <a:avLst/>
          </a:prstGeom>
        </p:spPr>
      </p:pic>
      <p:grpSp>
        <p:nvGrpSpPr>
          <p:cNvPr id="32" name="Graphic 1">
            <a:extLst>
              <a:ext uri="{FF2B5EF4-FFF2-40B4-BE49-F238E27FC236}">
                <a16:creationId xmlns:a16="http://schemas.microsoft.com/office/drawing/2014/main" xmlns="" id="{193408CF-4A5E-49D6-8E36-5846244C7630}"/>
              </a:ext>
            </a:extLst>
          </p:cNvPr>
          <p:cNvGrpSpPr/>
          <p:nvPr/>
        </p:nvGrpSpPr>
        <p:grpSpPr>
          <a:xfrm>
            <a:off x="8620992" y="3350114"/>
            <a:ext cx="567550" cy="567557"/>
            <a:chOff x="4400008" y="4910781"/>
            <a:chExt cx="180822" cy="180824"/>
          </a:xfrm>
          <a:solidFill>
            <a:srgbClr val="FFFFFF"/>
          </a:solidFill>
        </p:grpSpPr>
        <p:sp>
          <p:nvSpPr>
            <p:cNvPr id="33" name="Freeform: Shape 24">
              <a:extLst>
                <a:ext uri="{FF2B5EF4-FFF2-40B4-BE49-F238E27FC236}">
                  <a16:creationId xmlns:a16="http://schemas.microsoft.com/office/drawing/2014/main" xmlns="" id="{31F5237F-D0EE-401B-9561-C898F5F17CC6}"/>
                </a:ext>
              </a:extLst>
            </p:cNvPr>
            <p:cNvSpPr/>
            <p:nvPr/>
          </p:nvSpPr>
          <p:spPr>
            <a:xfrm>
              <a:off x="4400014" y="4910781"/>
              <a:ext cx="95708" cy="95708"/>
            </a:xfrm>
            <a:custGeom>
              <a:avLst/>
              <a:gdLst>
                <a:gd name="connsiteX0" fmla="*/ 94225 w 95708"/>
                <a:gd name="connsiteY0" fmla="*/ 86774 h 95708"/>
                <a:gd name="connsiteX1" fmla="*/ 94159 w 95708"/>
                <a:gd name="connsiteY1" fmla="*/ 86670 h 95708"/>
                <a:gd name="connsiteX2" fmla="*/ 63926 w 95708"/>
                <a:gd name="connsiteY2" fmla="*/ 56437 h 95708"/>
                <a:gd name="connsiteX3" fmla="*/ 63926 w 95708"/>
                <a:gd name="connsiteY3" fmla="*/ 37435 h 95708"/>
                <a:gd name="connsiteX4" fmla="*/ 62374 w 95708"/>
                <a:gd name="connsiteY4" fmla="*/ 33692 h 95708"/>
                <a:gd name="connsiteX5" fmla="*/ 30589 w 95708"/>
                <a:gd name="connsiteY5" fmla="*/ 1554 h 95708"/>
                <a:gd name="connsiteX6" fmla="*/ 24817 w 95708"/>
                <a:gd name="connsiteY6" fmla="*/ 402 h 95708"/>
                <a:gd name="connsiteX7" fmla="*/ 21549 w 95708"/>
                <a:gd name="connsiteY7" fmla="*/ 5298 h 95708"/>
                <a:gd name="connsiteX8" fmla="*/ 21549 w 95708"/>
                <a:gd name="connsiteY8" fmla="*/ 21195 h 95708"/>
                <a:gd name="connsiteX9" fmla="*/ 5300 w 95708"/>
                <a:gd name="connsiteY9" fmla="*/ 21195 h 95708"/>
                <a:gd name="connsiteX10" fmla="*/ 404 w 95708"/>
                <a:gd name="connsiteY10" fmla="*/ 24462 h 95708"/>
                <a:gd name="connsiteX11" fmla="*/ 1556 w 95708"/>
                <a:gd name="connsiteY11" fmla="*/ 30234 h 95708"/>
                <a:gd name="connsiteX12" fmla="*/ 33694 w 95708"/>
                <a:gd name="connsiteY12" fmla="*/ 62372 h 95708"/>
                <a:gd name="connsiteX13" fmla="*/ 37437 w 95708"/>
                <a:gd name="connsiteY13" fmla="*/ 63924 h 95708"/>
                <a:gd name="connsiteX14" fmla="*/ 56440 w 95708"/>
                <a:gd name="connsiteY14" fmla="*/ 63924 h 95708"/>
                <a:gd name="connsiteX15" fmla="*/ 86672 w 95708"/>
                <a:gd name="connsiteY15" fmla="*/ 94156 h 95708"/>
                <a:gd name="connsiteX16" fmla="*/ 86777 w 95708"/>
                <a:gd name="connsiteY16" fmla="*/ 94223 h 95708"/>
                <a:gd name="connsiteX17" fmla="*/ 94063 w 95708"/>
                <a:gd name="connsiteY17" fmla="*/ 94223 h 95708"/>
                <a:gd name="connsiteX18" fmla="*/ 94225 w 95708"/>
                <a:gd name="connsiteY18" fmla="*/ 86774 h 9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708" h="95708">
                  <a:moveTo>
                    <a:pt x="94225" y="86774"/>
                  </a:moveTo>
                  <a:cubicBezTo>
                    <a:pt x="94197" y="86746"/>
                    <a:pt x="94187" y="86698"/>
                    <a:pt x="94159" y="86670"/>
                  </a:cubicBezTo>
                  <a:lnTo>
                    <a:pt x="63926" y="56437"/>
                  </a:lnTo>
                  <a:lnTo>
                    <a:pt x="63926" y="37435"/>
                  </a:lnTo>
                  <a:cubicBezTo>
                    <a:pt x="63926" y="36025"/>
                    <a:pt x="63364" y="34682"/>
                    <a:pt x="62374" y="33692"/>
                  </a:cubicBezTo>
                  <a:lnTo>
                    <a:pt x="30589" y="1554"/>
                  </a:lnTo>
                  <a:cubicBezTo>
                    <a:pt x="29074" y="40"/>
                    <a:pt x="26798" y="-417"/>
                    <a:pt x="24817" y="402"/>
                  </a:cubicBezTo>
                  <a:cubicBezTo>
                    <a:pt x="22835" y="1221"/>
                    <a:pt x="21549" y="3155"/>
                    <a:pt x="21549" y="5298"/>
                  </a:cubicBezTo>
                  <a:lnTo>
                    <a:pt x="21549" y="21195"/>
                  </a:lnTo>
                  <a:lnTo>
                    <a:pt x="5300" y="21195"/>
                  </a:lnTo>
                  <a:cubicBezTo>
                    <a:pt x="3157" y="21195"/>
                    <a:pt x="1223" y="22481"/>
                    <a:pt x="404" y="24462"/>
                  </a:cubicBezTo>
                  <a:cubicBezTo>
                    <a:pt x="-415" y="26443"/>
                    <a:pt x="33" y="28720"/>
                    <a:pt x="1556" y="30234"/>
                  </a:cubicBezTo>
                  <a:lnTo>
                    <a:pt x="33694" y="62372"/>
                  </a:lnTo>
                  <a:cubicBezTo>
                    <a:pt x="34685" y="63362"/>
                    <a:pt x="36037" y="63924"/>
                    <a:pt x="37437" y="63924"/>
                  </a:cubicBezTo>
                  <a:lnTo>
                    <a:pt x="56440" y="63924"/>
                  </a:lnTo>
                  <a:lnTo>
                    <a:pt x="86672" y="94156"/>
                  </a:lnTo>
                  <a:cubicBezTo>
                    <a:pt x="86701" y="94185"/>
                    <a:pt x="86748" y="94195"/>
                    <a:pt x="86777" y="94223"/>
                  </a:cubicBezTo>
                  <a:cubicBezTo>
                    <a:pt x="88843" y="96195"/>
                    <a:pt x="91977" y="96214"/>
                    <a:pt x="94063" y="94223"/>
                  </a:cubicBezTo>
                  <a:cubicBezTo>
                    <a:pt x="96254" y="92128"/>
                    <a:pt x="96206" y="88841"/>
                    <a:pt x="94225" y="86774"/>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34" name="Freeform: Shape 25">
              <a:extLst>
                <a:ext uri="{FF2B5EF4-FFF2-40B4-BE49-F238E27FC236}">
                  <a16:creationId xmlns:a16="http://schemas.microsoft.com/office/drawing/2014/main" xmlns="" id="{61F87B24-13B8-4470-A8B5-A283DC2F0336}"/>
                </a:ext>
              </a:extLst>
            </p:cNvPr>
            <p:cNvSpPr/>
            <p:nvPr/>
          </p:nvSpPr>
          <p:spPr>
            <a:xfrm>
              <a:off x="4400008" y="4910783"/>
              <a:ext cx="180822" cy="180822"/>
            </a:xfrm>
            <a:custGeom>
              <a:avLst/>
              <a:gdLst>
                <a:gd name="connsiteX0" fmla="*/ 90421 w 180822"/>
                <a:gd name="connsiteY0" fmla="*/ 0 h 180822"/>
                <a:gd name="connsiteX1" fmla="*/ 52511 w 180822"/>
                <a:gd name="connsiteY1" fmla="*/ 8839 h 180822"/>
                <a:gd name="connsiteX2" fmla="*/ 68761 w 180822"/>
                <a:gd name="connsiteY2" fmla="*/ 25089 h 180822"/>
                <a:gd name="connsiteX3" fmla="*/ 90421 w 180822"/>
                <a:gd name="connsiteY3" fmla="*/ 21545 h 180822"/>
                <a:gd name="connsiteX4" fmla="*/ 159287 w 180822"/>
                <a:gd name="connsiteY4" fmla="*/ 90411 h 180822"/>
                <a:gd name="connsiteX5" fmla="*/ 90421 w 180822"/>
                <a:gd name="connsiteY5" fmla="*/ 159287 h 180822"/>
                <a:gd name="connsiteX6" fmla="*/ 21546 w 180822"/>
                <a:gd name="connsiteY6" fmla="*/ 90411 h 180822"/>
                <a:gd name="connsiteX7" fmla="*/ 25089 w 180822"/>
                <a:gd name="connsiteY7" fmla="*/ 68751 h 180822"/>
                <a:gd name="connsiteX8" fmla="*/ 8839 w 180822"/>
                <a:gd name="connsiteY8" fmla="*/ 52502 h 180822"/>
                <a:gd name="connsiteX9" fmla="*/ 0 w 180822"/>
                <a:gd name="connsiteY9" fmla="*/ 90411 h 180822"/>
                <a:gd name="connsiteX10" fmla="*/ 90411 w 180822"/>
                <a:gd name="connsiteY10" fmla="*/ 180823 h 180822"/>
                <a:gd name="connsiteX11" fmla="*/ 180823 w 180822"/>
                <a:gd name="connsiteY11" fmla="*/ 90411 h 180822"/>
                <a:gd name="connsiteX12" fmla="*/ 90421 w 180822"/>
                <a:gd name="connsiteY12" fmla="*/ 0 h 18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822" h="180822">
                  <a:moveTo>
                    <a:pt x="90421" y="0"/>
                  </a:moveTo>
                  <a:cubicBezTo>
                    <a:pt x="76867" y="0"/>
                    <a:pt x="64046" y="3448"/>
                    <a:pt x="52511" y="8839"/>
                  </a:cubicBezTo>
                  <a:lnTo>
                    <a:pt x="68761" y="25089"/>
                  </a:lnTo>
                  <a:cubicBezTo>
                    <a:pt x="75581" y="22822"/>
                    <a:pt x="82849" y="21545"/>
                    <a:pt x="90421" y="21545"/>
                  </a:cubicBezTo>
                  <a:cubicBezTo>
                    <a:pt x="128397" y="21545"/>
                    <a:pt x="159287" y="52444"/>
                    <a:pt x="159287" y="90411"/>
                  </a:cubicBezTo>
                  <a:cubicBezTo>
                    <a:pt x="159287" y="128388"/>
                    <a:pt x="128388" y="159287"/>
                    <a:pt x="90421" y="159287"/>
                  </a:cubicBezTo>
                  <a:cubicBezTo>
                    <a:pt x="52445" y="159287"/>
                    <a:pt x="21546" y="128388"/>
                    <a:pt x="21546" y="90411"/>
                  </a:cubicBezTo>
                  <a:cubicBezTo>
                    <a:pt x="21546" y="82839"/>
                    <a:pt x="22822" y="75571"/>
                    <a:pt x="25089" y="68751"/>
                  </a:cubicBezTo>
                  <a:lnTo>
                    <a:pt x="8839" y="52502"/>
                  </a:lnTo>
                  <a:cubicBezTo>
                    <a:pt x="3458" y="64046"/>
                    <a:pt x="0" y="76857"/>
                    <a:pt x="0" y="90411"/>
                  </a:cubicBezTo>
                  <a:cubicBezTo>
                    <a:pt x="0" y="140075"/>
                    <a:pt x="40758" y="180823"/>
                    <a:pt x="90411" y="180823"/>
                  </a:cubicBezTo>
                  <a:cubicBezTo>
                    <a:pt x="140075" y="180823"/>
                    <a:pt x="180823" y="140065"/>
                    <a:pt x="180823" y="90411"/>
                  </a:cubicBezTo>
                  <a:cubicBezTo>
                    <a:pt x="180823" y="40757"/>
                    <a:pt x="140075" y="0"/>
                    <a:pt x="90421" y="0"/>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35" name="Freeform: Shape 26">
              <a:hlinkClick r:id="rId5" action="ppaction://hlinkfile"/>
              <a:extLst>
                <a:ext uri="{FF2B5EF4-FFF2-40B4-BE49-F238E27FC236}">
                  <a16:creationId xmlns:a16="http://schemas.microsoft.com/office/drawing/2014/main" xmlns="" id="{320F89DB-3FD2-4455-822A-4106959D4225}"/>
                </a:ext>
              </a:extLst>
            </p:cNvPr>
            <p:cNvSpPr/>
            <p:nvPr/>
          </p:nvSpPr>
          <p:spPr>
            <a:xfrm>
              <a:off x="4442747" y="4953512"/>
              <a:ext cx="95364" cy="95354"/>
            </a:xfrm>
            <a:custGeom>
              <a:avLst/>
              <a:gdLst>
                <a:gd name="connsiteX0" fmla="*/ 47682 w 95364"/>
                <a:gd name="connsiteY0" fmla="*/ 0 h 95354"/>
                <a:gd name="connsiteX1" fmla="*/ 31785 w 95364"/>
                <a:gd name="connsiteY1" fmla="*/ 2924 h 95354"/>
                <a:gd name="connsiteX2" fmla="*/ 31785 w 95364"/>
                <a:gd name="connsiteY2" fmla="*/ 9306 h 95354"/>
                <a:gd name="connsiteX3" fmla="*/ 44034 w 95364"/>
                <a:gd name="connsiteY3" fmla="*/ 21555 h 95354"/>
                <a:gd name="connsiteX4" fmla="*/ 47682 w 95364"/>
                <a:gd name="connsiteY4" fmla="*/ 21184 h 95354"/>
                <a:gd name="connsiteX5" fmla="*/ 74171 w 95364"/>
                <a:gd name="connsiteY5" fmla="*/ 47673 h 95354"/>
                <a:gd name="connsiteX6" fmla="*/ 47682 w 95364"/>
                <a:gd name="connsiteY6" fmla="*/ 74162 h 95354"/>
                <a:gd name="connsiteX7" fmla="*/ 21193 w 95364"/>
                <a:gd name="connsiteY7" fmla="*/ 47673 h 95354"/>
                <a:gd name="connsiteX8" fmla="*/ 21564 w 95364"/>
                <a:gd name="connsiteY8" fmla="*/ 44025 h 95354"/>
                <a:gd name="connsiteX9" fmla="*/ 9315 w 95364"/>
                <a:gd name="connsiteY9" fmla="*/ 31775 h 95354"/>
                <a:gd name="connsiteX10" fmla="*/ 2934 w 95364"/>
                <a:gd name="connsiteY10" fmla="*/ 31775 h 95354"/>
                <a:gd name="connsiteX11" fmla="*/ 0 w 95364"/>
                <a:gd name="connsiteY11" fmla="*/ 47673 h 95354"/>
                <a:gd name="connsiteX12" fmla="*/ 47682 w 95364"/>
                <a:gd name="connsiteY12" fmla="*/ 95355 h 95354"/>
                <a:gd name="connsiteX13" fmla="*/ 95364 w 95364"/>
                <a:gd name="connsiteY13" fmla="*/ 47673 h 95354"/>
                <a:gd name="connsiteX14" fmla="*/ 47682 w 95364"/>
                <a:gd name="connsiteY14" fmla="*/ 0 h 95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5364" h="95354">
                  <a:moveTo>
                    <a:pt x="47682" y="0"/>
                  </a:moveTo>
                  <a:cubicBezTo>
                    <a:pt x="42081" y="0"/>
                    <a:pt x="36786" y="1153"/>
                    <a:pt x="31785" y="2924"/>
                  </a:cubicBezTo>
                  <a:lnTo>
                    <a:pt x="31785" y="9306"/>
                  </a:lnTo>
                  <a:lnTo>
                    <a:pt x="44034" y="21555"/>
                  </a:lnTo>
                  <a:cubicBezTo>
                    <a:pt x="45234" y="21384"/>
                    <a:pt x="46434" y="21184"/>
                    <a:pt x="47682" y="21184"/>
                  </a:cubicBezTo>
                  <a:cubicBezTo>
                    <a:pt x="62284" y="21184"/>
                    <a:pt x="74171" y="33071"/>
                    <a:pt x="74171" y="47673"/>
                  </a:cubicBezTo>
                  <a:cubicBezTo>
                    <a:pt x="74171" y="62274"/>
                    <a:pt x="62284" y="74162"/>
                    <a:pt x="47682" y="74162"/>
                  </a:cubicBezTo>
                  <a:cubicBezTo>
                    <a:pt x="33080" y="74162"/>
                    <a:pt x="21193" y="62274"/>
                    <a:pt x="21193" y="47673"/>
                  </a:cubicBezTo>
                  <a:cubicBezTo>
                    <a:pt x="21193" y="46425"/>
                    <a:pt x="21393" y="45225"/>
                    <a:pt x="21564" y="44025"/>
                  </a:cubicBezTo>
                  <a:lnTo>
                    <a:pt x="9315" y="31775"/>
                  </a:lnTo>
                  <a:lnTo>
                    <a:pt x="2934" y="31775"/>
                  </a:lnTo>
                  <a:cubicBezTo>
                    <a:pt x="1152" y="36776"/>
                    <a:pt x="0" y="42072"/>
                    <a:pt x="0" y="47673"/>
                  </a:cubicBezTo>
                  <a:cubicBezTo>
                    <a:pt x="0" y="73962"/>
                    <a:pt x="21393" y="95355"/>
                    <a:pt x="47682" y="95355"/>
                  </a:cubicBezTo>
                  <a:cubicBezTo>
                    <a:pt x="73971" y="95355"/>
                    <a:pt x="95364" y="73971"/>
                    <a:pt x="95364" y="47673"/>
                  </a:cubicBezTo>
                  <a:cubicBezTo>
                    <a:pt x="95355" y="21393"/>
                    <a:pt x="73971" y="0"/>
                    <a:pt x="47682" y="0"/>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grpSp>
      <p:sp>
        <p:nvSpPr>
          <p:cNvPr id="36" name="Freeform: Shape 57">
            <a:extLst>
              <a:ext uri="{FF2B5EF4-FFF2-40B4-BE49-F238E27FC236}">
                <a16:creationId xmlns:a16="http://schemas.microsoft.com/office/drawing/2014/main" xmlns="" id="{9EDD0F23-CF5A-4F23-918B-274FA752A11C}"/>
              </a:ext>
            </a:extLst>
          </p:cNvPr>
          <p:cNvSpPr/>
          <p:nvPr/>
        </p:nvSpPr>
        <p:spPr>
          <a:xfrm>
            <a:off x="9855159" y="2852996"/>
            <a:ext cx="1370984" cy="1370985"/>
          </a:xfrm>
          <a:custGeom>
            <a:avLst/>
            <a:gdLst>
              <a:gd name="connsiteX0" fmla="*/ 436797 w 436797"/>
              <a:gd name="connsiteY0" fmla="*/ 436797 h 436797"/>
              <a:gd name="connsiteX1" fmla="*/ 218399 w 436797"/>
              <a:gd name="connsiteY1" fmla="*/ 436797 h 436797"/>
              <a:gd name="connsiteX2" fmla="*/ 0 w 436797"/>
              <a:gd name="connsiteY2" fmla="*/ 218399 h 436797"/>
              <a:gd name="connsiteX3" fmla="*/ 0 w 436797"/>
              <a:gd name="connsiteY3" fmla="*/ 218399 h 436797"/>
              <a:gd name="connsiteX4" fmla="*/ 218399 w 436797"/>
              <a:gd name="connsiteY4" fmla="*/ 0 h 436797"/>
              <a:gd name="connsiteX5" fmla="*/ 218399 w 436797"/>
              <a:gd name="connsiteY5" fmla="*/ 0 h 436797"/>
              <a:gd name="connsiteX6" fmla="*/ 436797 w 436797"/>
              <a:gd name="connsiteY6" fmla="*/ 218399 h 436797"/>
              <a:gd name="connsiteX7" fmla="*/ 436797 w 436797"/>
              <a:gd name="connsiteY7" fmla="*/ 436797 h 43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797" h="436797">
                <a:moveTo>
                  <a:pt x="436797" y="436797"/>
                </a:moveTo>
                <a:lnTo>
                  <a:pt x="218399" y="436797"/>
                </a:lnTo>
                <a:cubicBezTo>
                  <a:pt x="98279" y="436797"/>
                  <a:pt x="0" y="338519"/>
                  <a:pt x="0" y="218399"/>
                </a:cubicBezTo>
                <a:lnTo>
                  <a:pt x="0" y="218399"/>
                </a:lnTo>
                <a:cubicBezTo>
                  <a:pt x="0" y="98279"/>
                  <a:pt x="98279" y="0"/>
                  <a:pt x="218399" y="0"/>
                </a:cubicBezTo>
                <a:lnTo>
                  <a:pt x="218399" y="0"/>
                </a:lnTo>
                <a:cubicBezTo>
                  <a:pt x="338518" y="0"/>
                  <a:pt x="436797" y="98279"/>
                  <a:pt x="436797" y="218399"/>
                </a:cubicBezTo>
                <a:lnTo>
                  <a:pt x="436797" y="436797"/>
                </a:lnTo>
                <a:close/>
              </a:path>
            </a:pathLst>
          </a:custGeom>
          <a:solidFill>
            <a:srgbClr val="14213D">
              <a:lumMod val="75000"/>
              <a:lumOff val="25000"/>
            </a:srgbClr>
          </a:solidFill>
          <a:ln w="25400" cap="flat">
            <a:solidFill>
              <a:srgbClr val="14213D">
                <a:lumMod val="75000"/>
                <a:lumOff val="25000"/>
              </a:srgbClr>
            </a:solidFill>
            <a:prstDash val="solid"/>
            <a:miter/>
          </a:ln>
          <a:effectLst>
            <a:innerShdw blurRad="63500" dist="50800" dir="18900000">
              <a:prstClr val="black">
                <a:alpha val="50000"/>
              </a:prstClr>
            </a:inn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smtClean="0">
              <a:ln>
                <a:noFill/>
              </a:ln>
              <a:solidFill>
                <a:srgbClr val="14213D"/>
              </a:solidFill>
              <a:effectLst/>
              <a:uLnTx/>
              <a:uFillTx/>
              <a:latin typeface="Calibri" panose="020F0502020204030204"/>
            </a:endParaRPr>
          </a:p>
        </p:txBody>
      </p:sp>
      <p:pic>
        <p:nvPicPr>
          <p:cNvPr id="37" name="Picture 36">
            <a:hlinkClick r:id="rId7" action="ppaction://hlinkfile"/>
          </p:cNvPr>
          <p:cNvPicPr>
            <a:picLocks noChangeAspect="1"/>
          </p:cNvPicPr>
          <p:nvPr/>
        </p:nvPicPr>
        <p:blipFill>
          <a:blip r:embed="rId8"/>
          <a:stretch>
            <a:fillRect/>
          </a:stretch>
        </p:blipFill>
        <p:spPr>
          <a:xfrm>
            <a:off x="10286173" y="3275228"/>
            <a:ext cx="573074" cy="566977"/>
          </a:xfrm>
          <a:prstGeom prst="rect">
            <a:avLst/>
          </a:prstGeom>
        </p:spPr>
      </p:pic>
      <p:pic>
        <p:nvPicPr>
          <p:cNvPr id="38" name="Picture 37"/>
          <p:cNvPicPr>
            <a:picLocks noChangeAspect="1"/>
          </p:cNvPicPr>
          <p:nvPr/>
        </p:nvPicPr>
        <p:blipFill>
          <a:blip r:embed="rId9"/>
          <a:stretch>
            <a:fillRect/>
          </a:stretch>
        </p:blipFill>
        <p:spPr>
          <a:xfrm>
            <a:off x="5320321" y="2920625"/>
            <a:ext cx="1396105" cy="1396105"/>
          </a:xfrm>
          <a:prstGeom prst="rect">
            <a:avLst/>
          </a:prstGeom>
        </p:spPr>
      </p:pic>
      <p:grpSp>
        <p:nvGrpSpPr>
          <p:cNvPr id="39" name="Graphic 1">
            <a:extLst>
              <a:ext uri="{FF2B5EF4-FFF2-40B4-BE49-F238E27FC236}">
                <a16:creationId xmlns:a16="http://schemas.microsoft.com/office/drawing/2014/main" xmlns="" id="{A842CF25-8373-478C-AEAB-C158D129ACC6}"/>
              </a:ext>
            </a:extLst>
          </p:cNvPr>
          <p:cNvGrpSpPr/>
          <p:nvPr/>
        </p:nvGrpSpPr>
        <p:grpSpPr>
          <a:xfrm>
            <a:off x="5713575" y="3350114"/>
            <a:ext cx="568508" cy="568508"/>
            <a:chOff x="3907756" y="4909754"/>
            <a:chExt cx="181127" cy="181127"/>
          </a:xfrm>
          <a:solidFill>
            <a:srgbClr val="FFFFFF"/>
          </a:solidFill>
        </p:grpSpPr>
        <p:sp>
          <p:nvSpPr>
            <p:cNvPr id="40" name="Freeform: Shape 41">
              <a:extLst>
                <a:ext uri="{FF2B5EF4-FFF2-40B4-BE49-F238E27FC236}">
                  <a16:creationId xmlns:a16="http://schemas.microsoft.com/office/drawing/2014/main" xmlns="" id="{49FCEF4F-26D6-4C56-B81A-4932BA14A91B}"/>
                </a:ext>
              </a:extLst>
            </p:cNvPr>
            <p:cNvSpPr/>
            <p:nvPr/>
          </p:nvSpPr>
          <p:spPr>
            <a:xfrm>
              <a:off x="3954105" y="4991470"/>
              <a:ext cx="17678" cy="17678"/>
            </a:xfrm>
            <a:custGeom>
              <a:avLst/>
              <a:gdLst>
                <a:gd name="connsiteX0" fmla="*/ 8839 w 17678"/>
                <a:gd name="connsiteY0" fmla="*/ 0 h 17678"/>
                <a:gd name="connsiteX1" fmla="*/ 17678 w 17678"/>
                <a:gd name="connsiteY1" fmla="*/ 8839 h 17678"/>
                <a:gd name="connsiteX2" fmla="*/ 8839 w 17678"/>
                <a:gd name="connsiteY2" fmla="*/ 17678 h 17678"/>
                <a:gd name="connsiteX3" fmla="*/ 0 w 17678"/>
                <a:gd name="connsiteY3" fmla="*/ 8839 h 17678"/>
                <a:gd name="connsiteX4" fmla="*/ 8839 w 17678"/>
                <a:gd name="connsiteY4" fmla="*/ 0 h 17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8" h="17678">
                  <a:moveTo>
                    <a:pt x="8839" y="0"/>
                  </a:moveTo>
                  <a:cubicBezTo>
                    <a:pt x="13725" y="0"/>
                    <a:pt x="17678" y="3962"/>
                    <a:pt x="17678" y="8839"/>
                  </a:cubicBezTo>
                  <a:cubicBezTo>
                    <a:pt x="17678" y="13716"/>
                    <a:pt x="13716" y="17678"/>
                    <a:pt x="8839" y="17678"/>
                  </a:cubicBezTo>
                  <a:cubicBezTo>
                    <a:pt x="3953" y="17678"/>
                    <a:pt x="0" y="13716"/>
                    <a:pt x="0" y="8839"/>
                  </a:cubicBezTo>
                  <a:cubicBezTo>
                    <a:pt x="0" y="3962"/>
                    <a:pt x="3953" y="0"/>
                    <a:pt x="8839" y="0"/>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41" name="Freeform: Shape 42">
              <a:extLst>
                <a:ext uri="{FF2B5EF4-FFF2-40B4-BE49-F238E27FC236}">
                  <a16:creationId xmlns:a16="http://schemas.microsoft.com/office/drawing/2014/main" xmlns="" id="{88FAA1CE-73BA-41C5-A14F-918D27C3F688}"/>
                </a:ext>
              </a:extLst>
            </p:cNvPr>
            <p:cNvSpPr/>
            <p:nvPr/>
          </p:nvSpPr>
          <p:spPr>
            <a:xfrm>
              <a:off x="4017780" y="5026845"/>
              <a:ext cx="17678" cy="17678"/>
            </a:xfrm>
            <a:custGeom>
              <a:avLst/>
              <a:gdLst>
                <a:gd name="connsiteX0" fmla="*/ 17678 w 17678"/>
                <a:gd name="connsiteY0" fmla="*/ 8839 h 17678"/>
                <a:gd name="connsiteX1" fmla="*/ 8839 w 17678"/>
                <a:gd name="connsiteY1" fmla="*/ 17679 h 17678"/>
                <a:gd name="connsiteX2" fmla="*/ 0 w 17678"/>
                <a:gd name="connsiteY2" fmla="*/ 8839 h 17678"/>
                <a:gd name="connsiteX3" fmla="*/ 8839 w 17678"/>
                <a:gd name="connsiteY3" fmla="*/ 0 h 17678"/>
                <a:gd name="connsiteX4" fmla="*/ 17678 w 17678"/>
                <a:gd name="connsiteY4" fmla="*/ 8839 h 17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8" h="17678">
                  <a:moveTo>
                    <a:pt x="17678" y="8839"/>
                  </a:moveTo>
                  <a:cubicBezTo>
                    <a:pt x="17678" y="13721"/>
                    <a:pt x="13721" y="17679"/>
                    <a:pt x="8839" y="17679"/>
                  </a:cubicBezTo>
                  <a:cubicBezTo>
                    <a:pt x="3957" y="17679"/>
                    <a:pt x="0" y="13721"/>
                    <a:pt x="0" y="8839"/>
                  </a:cubicBezTo>
                  <a:cubicBezTo>
                    <a:pt x="0" y="3958"/>
                    <a:pt x="3958" y="0"/>
                    <a:pt x="8839" y="0"/>
                  </a:cubicBezTo>
                  <a:cubicBezTo>
                    <a:pt x="13721" y="0"/>
                    <a:pt x="17678" y="3957"/>
                    <a:pt x="17678" y="8839"/>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42" name="Freeform: Shape 43">
              <a:extLst>
                <a:ext uri="{FF2B5EF4-FFF2-40B4-BE49-F238E27FC236}">
                  <a16:creationId xmlns:a16="http://schemas.microsoft.com/office/drawing/2014/main" xmlns="" id="{355E734B-0008-4840-B5D6-50AB71C79FA6}"/>
                </a:ext>
              </a:extLst>
            </p:cNvPr>
            <p:cNvSpPr/>
            <p:nvPr/>
          </p:nvSpPr>
          <p:spPr>
            <a:xfrm>
              <a:off x="4017780" y="4956094"/>
              <a:ext cx="17678" cy="17678"/>
            </a:xfrm>
            <a:custGeom>
              <a:avLst/>
              <a:gdLst>
                <a:gd name="connsiteX0" fmla="*/ 17678 w 17678"/>
                <a:gd name="connsiteY0" fmla="*/ 8839 h 17678"/>
                <a:gd name="connsiteX1" fmla="*/ 8839 w 17678"/>
                <a:gd name="connsiteY1" fmla="*/ 17679 h 17678"/>
                <a:gd name="connsiteX2" fmla="*/ 0 w 17678"/>
                <a:gd name="connsiteY2" fmla="*/ 8839 h 17678"/>
                <a:gd name="connsiteX3" fmla="*/ 8839 w 17678"/>
                <a:gd name="connsiteY3" fmla="*/ 0 h 17678"/>
                <a:gd name="connsiteX4" fmla="*/ 17678 w 17678"/>
                <a:gd name="connsiteY4" fmla="*/ 8839 h 17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8" h="17678">
                  <a:moveTo>
                    <a:pt x="17678" y="8839"/>
                  </a:moveTo>
                  <a:cubicBezTo>
                    <a:pt x="17678" y="13721"/>
                    <a:pt x="13721" y="17679"/>
                    <a:pt x="8839" y="17679"/>
                  </a:cubicBezTo>
                  <a:cubicBezTo>
                    <a:pt x="3957" y="17679"/>
                    <a:pt x="0" y="13721"/>
                    <a:pt x="0" y="8839"/>
                  </a:cubicBezTo>
                  <a:cubicBezTo>
                    <a:pt x="0" y="3958"/>
                    <a:pt x="3958" y="0"/>
                    <a:pt x="8839" y="0"/>
                  </a:cubicBezTo>
                  <a:cubicBezTo>
                    <a:pt x="13721" y="0"/>
                    <a:pt x="17678" y="3957"/>
                    <a:pt x="17678" y="8839"/>
                  </a:cubicBez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sp>
          <p:nvSpPr>
            <p:cNvPr id="43" name="Freeform: Shape 44">
              <a:hlinkClick r:id="rId10" action="ppaction://hlinkfile"/>
              <a:extLst>
                <a:ext uri="{FF2B5EF4-FFF2-40B4-BE49-F238E27FC236}">
                  <a16:creationId xmlns:a16="http://schemas.microsoft.com/office/drawing/2014/main" xmlns="" id="{8A995693-3500-486E-8944-71BB06248B57}"/>
                </a:ext>
              </a:extLst>
            </p:cNvPr>
            <p:cNvSpPr/>
            <p:nvPr/>
          </p:nvSpPr>
          <p:spPr>
            <a:xfrm>
              <a:off x="3907756" y="4909754"/>
              <a:ext cx="181127" cy="181127"/>
            </a:xfrm>
            <a:custGeom>
              <a:avLst/>
              <a:gdLst>
                <a:gd name="connsiteX0" fmla="*/ 90564 w 181127"/>
                <a:gd name="connsiteY0" fmla="*/ 0 h 181127"/>
                <a:gd name="connsiteX1" fmla="*/ 0 w 181127"/>
                <a:gd name="connsiteY1" fmla="*/ 90564 h 181127"/>
                <a:gd name="connsiteX2" fmla="*/ 90564 w 181127"/>
                <a:gd name="connsiteY2" fmla="*/ 181127 h 181127"/>
                <a:gd name="connsiteX3" fmla="*/ 181127 w 181127"/>
                <a:gd name="connsiteY3" fmla="*/ 90564 h 181127"/>
                <a:gd name="connsiteX4" fmla="*/ 90564 w 181127"/>
                <a:gd name="connsiteY4" fmla="*/ 0 h 181127"/>
                <a:gd name="connsiteX5" fmla="*/ 74647 w 181127"/>
                <a:gd name="connsiteY5" fmla="*/ 90554 h 181127"/>
                <a:gd name="connsiteX6" fmla="*/ 74124 w 181127"/>
                <a:gd name="connsiteY6" fmla="*/ 95002 h 181127"/>
                <a:gd name="connsiteX7" fmla="*/ 105089 w 181127"/>
                <a:gd name="connsiteY7" fmla="*/ 112204 h 181127"/>
                <a:gd name="connsiteX8" fmla="*/ 118863 w 181127"/>
                <a:gd name="connsiteY8" fmla="*/ 106471 h 181127"/>
                <a:gd name="connsiteX9" fmla="*/ 138322 w 181127"/>
                <a:gd name="connsiteY9" fmla="*/ 125930 h 181127"/>
                <a:gd name="connsiteX10" fmla="*/ 118863 w 181127"/>
                <a:gd name="connsiteY10" fmla="*/ 145390 h 181127"/>
                <a:gd name="connsiteX11" fmla="*/ 99403 w 181127"/>
                <a:gd name="connsiteY11" fmla="*/ 125930 h 181127"/>
                <a:gd name="connsiteX12" fmla="*/ 99927 w 181127"/>
                <a:gd name="connsiteY12" fmla="*/ 121482 h 181127"/>
                <a:gd name="connsiteX13" fmla="*/ 68961 w 181127"/>
                <a:gd name="connsiteY13" fmla="*/ 104280 h 181127"/>
                <a:gd name="connsiteX14" fmla="*/ 55188 w 181127"/>
                <a:gd name="connsiteY14" fmla="*/ 110014 h 181127"/>
                <a:gd name="connsiteX15" fmla="*/ 35728 w 181127"/>
                <a:gd name="connsiteY15" fmla="*/ 90554 h 181127"/>
                <a:gd name="connsiteX16" fmla="*/ 55188 w 181127"/>
                <a:gd name="connsiteY16" fmla="*/ 71095 h 181127"/>
                <a:gd name="connsiteX17" fmla="*/ 68961 w 181127"/>
                <a:gd name="connsiteY17" fmla="*/ 76829 h 181127"/>
                <a:gd name="connsiteX18" fmla="*/ 99927 w 181127"/>
                <a:gd name="connsiteY18" fmla="*/ 59627 h 181127"/>
                <a:gd name="connsiteX19" fmla="*/ 99403 w 181127"/>
                <a:gd name="connsiteY19" fmla="*/ 55178 h 181127"/>
                <a:gd name="connsiteX20" fmla="*/ 118863 w 181127"/>
                <a:gd name="connsiteY20" fmla="*/ 35719 h 181127"/>
                <a:gd name="connsiteX21" fmla="*/ 138322 w 181127"/>
                <a:gd name="connsiteY21" fmla="*/ 55178 h 181127"/>
                <a:gd name="connsiteX22" fmla="*/ 118863 w 181127"/>
                <a:gd name="connsiteY22" fmla="*/ 74638 h 181127"/>
                <a:gd name="connsiteX23" fmla="*/ 105089 w 181127"/>
                <a:gd name="connsiteY23" fmla="*/ 68904 h 181127"/>
                <a:gd name="connsiteX24" fmla="*/ 74124 w 181127"/>
                <a:gd name="connsiteY24" fmla="*/ 86106 h 181127"/>
                <a:gd name="connsiteX25" fmla="*/ 74647 w 181127"/>
                <a:gd name="connsiteY25" fmla="*/ 90554 h 181127"/>
                <a:gd name="connsiteX26" fmla="*/ 74647 w 181127"/>
                <a:gd name="connsiteY26" fmla="*/ 90554 h 181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1127" h="181127">
                  <a:moveTo>
                    <a:pt x="90564" y="0"/>
                  </a:moveTo>
                  <a:cubicBezTo>
                    <a:pt x="40624" y="0"/>
                    <a:pt x="0" y="40624"/>
                    <a:pt x="0" y="90564"/>
                  </a:cubicBezTo>
                  <a:cubicBezTo>
                    <a:pt x="0" y="140503"/>
                    <a:pt x="40624" y="181127"/>
                    <a:pt x="90564" y="181127"/>
                  </a:cubicBezTo>
                  <a:cubicBezTo>
                    <a:pt x="140503" y="181127"/>
                    <a:pt x="181127" y="140503"/>
                    <a:pt x="181127" y="90564"/>
                  </a:cubicBezTo>
                  <a:cubicBezTo>
                    <a:pt x="181127" y="40624"/>
                    <a:pt x="140503" y="0"/>
                    <a:pt x="90564" y="0"/>
                  </a:cubicBezTo>
                  <a:close/>
                  <a:moveTo>
                    <a:pt x="74647" y="90554"/>
                  </a:moveTo>
                  <a:cubicBezTo>
                    <a:pt x="74647" y="92088"/>
                    <a:pt x="74467" y="93574"/>
                    <a:pt x="74124" y="95002"/>
                  </a:cubicBezTo>
                  <a:lnTo>
                    <a:pt x="105089" y="112204"/>
                  </a:lnTo>
                  <a:cubicBezTo>
                    <a:pt x="108614" y="108671"/>
                    <a:pt x="113490" y="106471"/>
                    <a:pt x="118863" y="106471"/>
                  </a:cubicBezTo>
                  <a:cubicBezTo>
                    <a:pt x="129588" y="106471"/>
                    <a:pt x="138322" y="115195"/>
                    <a:pt x="138322" y="125930"/>
                  </a:cubicBezTo>
                  <a:cubicBezTo>
                    <a:pt x="138322" y="136655"/>
                    <a:pt x="129597" y="145390"/>
                    <a:pt x="118863" y="145390"/>
                  </a:cubicBezTo>
                  <a:cubicBezTo>
                    <a:pt x="108128" y="145390"/>
                    <a:pt x="99403" y="136665"/>
                    <a:pt x="99403" y="125930"/>
                  </a:cubicBezTo>
                  <a:cubicBezTo>
                    <a:pt x="99403" y="124396"/>
                    <a:pt x="99584" y="122911"/>
                    <a:pt x="99927" y="121482"/>
                  </a:cubicBezTo>
                  <a:lnTo>
                    <a:pt x="68961" y="104280"/>
                  </a:lnTo>
                  <a:cubicBezTo>
                    <a:pt x="65437" y="107823"/>
                    <a:pt x="60560" y="110014"/>
                    <a:pt x="55188" y="110014"/>
                  </a:cubicBezTo>
                  <a:cubicBezTo>
                    <a:pt x="44463" y="110014"/>
                    <a:pt x="35728" y="101289"/>
                    <a:pt x="35728" y="90554"/>
                  </a:cubicBezTo>
                  <a:cubicBezTo>
                    <a:pt x="35728" y="79820"/>
                    <a:pt x="44453" y="71095"/>
                    <a:pt x="55188" y="71095"/>
                  </a:cubicBezTo>
                  <a:cubicBezTo>
                    <a:pt x="60570" y="71095"/>
                    <a:pt x="65437" y="73285"/>
                    <a:pt x="68961" y="76829"/>
                  </a:cubicBezTo>
                  <a:lnTo>
                    <a:pt x="99927" y="59627"/>
                  </a:lnTo>
                  <a:cubicBezTo>
                    <a:pt x="99593" y="58198"/>
                    <a:pt x="99403" y="56712"/>
                    <a:pt x="99403" y="55178"/>
                  </a:cubicBezTo>
                  <a:cubicBezTo>
                    <a:pt x="99403" y="44453"/>
                    <a:pt x="108128" y="35719"/>
                    <a:pt x="118863" y="35719"/>
                  </a:cubicBezTo>
                  <a:cubicBezTo>
                    <a:pt x="129597" y="35719"/>
                    <a:pt x="138322" y="44444"/>
                    <a:pt x="138322" y="55178"/>
                  </a:cubicBezTo>
                  <a:cubicBezTo>
                    <a:pt x="138322" y="65913"/>
                    <a:pt x="129597" y="74638"/>
                    <a:pt x="118863" y="74638"/>
                  </a:cubicBezTo>
                  <a:cubicBezTo>
                    <a:pt x="113481" y="74638"/>
                    <a:pt x="108614" y="72447"/>
                    <a:pt x="105089" y="68904"/>
                  </a:cubicBezTo>
                  <a:lnTo>
                    <a:pt x="74124" y="86106"/>
                  </a:lnTo>
                  <a:cubicBezTo>
                    <a:pt x="74457" y="87535"/>
                    <a:pt x="74647" y="89030"/>
                    <a:pt x="74647" y="90554"/>
                  </a:cubicBezTo>
                  <a:lnTo>
                    <a:pt x="74647" y="90554"/>
                  </a:lnTo>
                  <a:close/>
                </a:path>
              </a:pathLst>
            </a:custGeom>
            <a:solidFill>
              <a:srgbClr val="FFFFFF"/>
            </a:solidFill>
            <a:ln w="9525" cap="flat">
              <a:noFill/>
              <a:prstDash val="solid"/>
              <a:miter/>
            </a:ln>
          </p:spPr>
          <p:txBody>
            <a:bodyPr rtlCol="0" anchor="ctr"/>
            <a:lstStyle/>
            <a:p>
              <a:endParaRPr lang="en-US" sz="3600">
                <a:solidFill>
                  <a:srgbClr val="14213D"/>
                </a:solidFill>
                <a:latin typeface="Calibri" panose="020F0502020204030204"/>
              </a:endParaRPr>
            </a:p>
          </p:txBody>
        </p:sp>
      </p:grpSp>
    </p:spTree>
    <p:extLst>
      <p:ext uri="{BB962C8B-B14F-4D97-AF65-F5344CB8AC3E}">
        <p14:creationId xmlns:p14="http://schemas.microsoft.com/office/powerpoint/2010/main" val="2722596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5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50"/>
                                        <p:tgtEl>
                                          <p:spTgt spid="19"/>
                                        </p:tgtEl>
                                      </p:cBhvr>
                                    </p:animEffect>
                                  </p:childTnLst>
                                </p:cTn>
                              </p:par>
                              <p:par>
                                <p:cTn id="11" presetID="42" presetClass="path" presetSubtype="0" decel="100000" fill="hold" nodeType="withEffect">
                                  <p:stCondLst>
                                    <p:cond delay="0"/>
                                  </p:stCondLst>
                                  <p:childTnLst>
                                    <p:animMotion origin="layout" path="M -3.75E-6 -0.03472 L -3.75E-6 1.85185E-6 " pathEditMode="relative" rAng="0" ptsTypes="AA">
                                      <p:cBhvr>
                                        <p:cTn id="12" dur="500" fill="hold"/>
                                        <p:tgtEl>
                                          <p:spTgt spid="19"/>
                                        </p:tgtEl>
                                        <p:attrNameLst>
                                          <p:attrName>ppt_x</p:attrName>
                                          <p:attrName>ppt_y</p:attrName>
                                        </p:attrNameLst>
                                      </p:cBhvr>
                                      <p:rCtr x="0" y="1736"/>
                                    </p:animMotion>
                                  </p:childTnLst>
                                </p:cTn>
                              </p:par>
                              <p:par>
                                <p:cTn id="13" presetID="42" presetClass="path" presetSubtype="0" decel="100000" fill="hold" nodeType="withEffect">
                                  <p:stCondLst>
                                    <p:cond delay="0"/>
                                  </p:stCondLst>
                                  <p:childTnLst>
                                    <p:animMotion origin="layout" path="M -3.75E-6 -0.03472 L -3.75E-6 1.85185E-6 " pathEditMode="relative" rAng="0" ptsTypes="AA">
                                      <p:cBhvr>
                                        <p:cTn id="14" dur="500" fill="hold"/>
                                        <p:tgtEl>
                                          <p:spTgt spid="32"/>
                                        </p:tgtEl>
                                        <p:attrNameLst>
                                          <p:attrName>ppt_x</p:attrName>
                                          <p:attrName>ppt_y</p:attrName>
                                        </p:attrNameLst>
                                      </p:cBhvr>
                                      <p:rCtr x="0" y="1736"/>
                                    </p:animMotion>
                                  </p:childTnLst>
                                </p:cTn>
                              </p:par>
                              <p:par>
                                <p:cTn id="15" presetID="10" presetClass="entr" presetSubtype="0" fill="hold" grpId="0" nodeType="withEffect">
                                  <p:stCondLst>
                                    <p:cond delay="50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250"/>
                                        <p:tgtEl>
                                          <p:spTgt spid="36"/>
                                        </p:tgtEl>
                                      </p:cBhvr>
                                    </p:animEffect>
                                  </p:childTnLst>
                                </p:cTn>
                              </p:par>
                              <p:par>
                                <p:cTn id="18" presetID="42" presetClass="path" presetSubtype="0" decel="100000" fill="hold" grpId="1" nodeType="withEffect">
                                  <p:stCondLst>
                                    <p:cond delay="500"/>
                                  </p:stCondLst>
                                  <p:childTnLst>
                                    <p:animMotion origin="layout" path="M -3.75E-6 -0.03472 L -3.75E-6 1.85185E-6 " pathEditMode="relative" rAng="0" ptsTypes="AA">
                                      <p:cBhvr>
                                        <p:cTn id="19" dur="500" fill="hold"/>
                                        <p:tgtEl>
                                          <p:spTgt spid="36"/>
                                        </p:tgtEl>
                                        <p:attrNameLst>
                                          <p:attrName>ppt_x</p:attrName>
                                          <p:attrName>ppt_y</p:attrName>
                                        </p:attrNameLst>
                                      </p:cBhvr>
                                      <p:rCtr x="0" y="1736"/>
                                    </p:animMotion>
                                  </p:childTnLst>
                                </p:cTn>
                              </p:par>
                              <p:par>
                                <p:cTn id="20" presetID="10" presetClass="entr" presetSubtype="0"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250"/>
                                        <p:tgtEl>
                                          <p:spTgt spid="39"/>
                                        </p:tgtEl>
                                      </p:cBhvr>
                                    </p:animEffect>
                                  </p:childTnLst>
                                </p:cTn>
                              </p:par>
                              <p:par>
                                <p:cTn id="23" presetID="42" presetClass="path" presetSubtype="0" decel="100000" fill="hold" nodeType="withEffect">
                                  <p:stCondLst>
                                    <p:cond delay="250"/>
                                  </p:stCondLst>
                                  <p:childTnLst>
                                    <p:animMotion origin="layout" path="M -3.75E-6 -0.03472 L -3.75E-6 1.85185E-6 " pathEditMode="relative" rAng="0" ptsTypes="AA">
                                      <p:cBhvr>
                                        <p:cTn id="24" dur="500" fill="hold"/>
                                        <p:tgtEl>
                                          <p:spTgt spid="39"/>
                                        </p:tgtEl>
                                        <p:attrNameLst>
                                          <p:attrName>ppt_x</p:attrName>
                                          <p:attrName>ppt_y</p:attrName>
                                        </p:attrNameLst>
                                      </p:cBhvr>
                                      <p:rCtr x="0" y="173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29">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5-d2nf8ap8bjvh7rlj09ng.png"/>
          <p:cNvPicPr>
            <a:picLocks noChangeAspect="1"/>
          </p:cNvPicPr>
          <p:nvPr/>
        </p:nvPicPr>
        <p:blipFill>
          <a:blip r:embed="rId3"/>
          <a:srcRect l="5" r="5"/>
          <a:stretch/>
        </p:blipFill>
        <p:spPr>
          <a:xfrm>
            <a:off x="0" y="-11430"/>
            <a:ext cx="12202795" cy="6868160"/>
          </a:xfrm>
          <a:prstGeom prst="rect">
            <a:avLst/>
          </a:prstGeom>
        </p:spPr>
      </p:pic>
      <p:sp>
        <p:nvSpPr>
          <p:cNvPr id="3" name="Text 0"/>
          <p:cNvSpPr/>
          <p:nvPr/>
        </p:nvSpPr>
        <p:spPr>
          <a:xfrm>
            <a:off x="2651366" y="1127443"/>
            <a:ext cx="6761480" cy="1414780"/>
          </a:xfrm>
          <a:prstGeom prst="rect">
            <a:avLst/>
          </a:prstGeom>
          <a:noFill/>
          <a:ln/>
        </p:spPr>
        <p:txBody>
          <a:bodyPr wrap="square" lIns="91440" tIns="45720" rIns="91440" bIns="45720" rtlCol="0" anchor="t"/>
          <a:lstStyle/>
          <a:p>
            <a:pPr algn="ctr">
              <a:lnSpc>
                <a:spcPct val="100000"/>
              </a:lnSpc>
            </a:pPr>
            <a:r>
              <a:rPr lang="fa-IR" sz="4000" dirty="0">
                <a:cs typeface="B Titr" panose="00000700000000000000" pitchFamily="2" charset="-78"/>
              </a:rPr>
              <a:t>از حسن توجه شما سپاسگزارم </a:t>
            </a:r>
            <a:endParaRPr lang="en-US" sz="4000" dirty="0">
              <a:cs typeface="B Titr" panose="00000700000000000000" pitchFamily="2" charset="-78"/>
            </a:endParaRPr>
          </a:p>
        </p:txBody>
      </p:sp>
      <p:sp>
        <p:nvSpPr>
          <p:cNvPr id="4" name="Shape 1"/>
          <p:cNvSpPr/>
          <p:nvPr/>
        </p:nvSpPr>
        <p:spPr>
          <a:xfrm>
            <a:off x="3857297" y="2665434"/>
            <a:ext cx="4162096" cy="1514431"/>
          </a:xfrm>
          <a:prstGeom prst="roundRect">
            <a:avLst>
              <a:gd name="adj" fmla="val 50000"/>
            </a:avLst>
          </a:prstGeom>
          <a:ln/>
        </p:spPr>
        <p:style>
          <a:lnRef idx="0">
            <a:schemeClr val="accent1"/>
          </a:lnRef>
          <a:fillRef idx="3">
            <a:schemeClr val="accent1"/>
          </a:fillRef>
          <a:effectRef idx="3">
            <a:schemeClr val="accent1"/>
          </a:effectRef>
          <a:fontRef idx="minor">
            <a:schemeClr val="lt1"/>
          </a:fontRef>
        </p:style>
        <p:txBody>
          <a:bodyPr/>
          <a:lstStyle/>
          <a:p>
            <a:pPr algn="ctr"/>
            <a:r>
              <a:rPr lang="fa-IR" dirty="0" smtClean="0">
                <a:cs typeface="B Titr" panose="00000700000000000000" pitchFamily="2" charset="-78"/>
              </a:rPr>
              <a:t>معاونت بهداشت دانشگاه علوم پزشکی البرز</a:t>
            </a:r>
          </a:p>
          <a:p>
            <a:pPr algn="ctr"/>
            <a:r>
              <a:rPr lang="fa-IR" dirty="0" smtClean="0">
                <a:cs typeface="B Titr" panose="00000700000000000000" pitchFamily="2" charset="-78"/>
              </a:rPr>
              <a:t>گروه آموزش و ارتقای سلامت </a:t>
            </a:r>
          </a:p>
          <a:p>
            <a:pPr algn="ctr"/>
            <a:r>
              <a:rPr lang="fa-IR" dirty="0" smtClean="0">
                <a:cs typeface="B Titr" panose="00000700000000000000" pitchFamily="2" charset="-78"/>
              </a:rPr>
              <a:t>تير 1405</a:t>
            </a:r>
            <a:endParaRPr lang="en-US" dirty="0">
              <a:cs typeface="B Titr" panose="000007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2-d2nf8a18bjvh7rlj09n0.png"/>
          <p:cNvPicPr>
            <a:picLocks noChangeAspect="1"/>
          </p:cNvPicPr>
          <p:nvPr/>
        </p:nvPicPr>
        <p:blipFill>
          <a:blip r:embed="rId3"/>
          <a:srcRect l="5" r="5"/>
          <a:stretch/>
        </p:blipFill>
        <p:spPr>
          <a:xfrm>
            <a:off x="-10795" y="6985"/>
            <a:ext cx="12202795" cy="6851015"/>
          </a:xfrm>
          <a:prstGeom prst="rect">
            <a:avLst/>
          </a:prstGeom>
        </p:spPr>
      </p:pic>
      <p:sp>
        <p:nvSpPr>
          <p:cNvPr id="3" name="Text 0"/>
          <p:cNvSpPr/>
          <p:nvPr/>
        </p:nvSpPr>
        <p:spPr>
          <a:xfrm>
            <a:off x="284163" y="2536825"/>
            <a:ext cx="2642870" cy="338554"/>
          </a:xfrm>
          <a:prstGeom prst="rect">
            <a:avLst/>
          </a:prstGeom>
          <a:noFill/>
          <a:ln/>
        </p:spPr>
        <p:txBody>
          <a:bodyPr wrap="square" lIns="91440" tIns="45720" rIns="91440" bIns="45720" rtlCol="0" anchor="t">
            <a:spAutoFit/>
          </a:bodyPr>
          <a:lstStyle/>
          <a:p>
            <a:pPr algn="ctr" rtl="1">
              <a:lnSpc>
                <a:spcPct val="100000"/>
              </a:lnSpc>
            </a:pPr>
            <a:endParaRPr lang="en-US" sz="1600" dirty="0"/>
          </a:p>
        </p:txBody>
      </p:sp>
      <p:sp>
        <p:nvSpPr>
          <p:cNvPr id="4" name="Text 1"/>
          <p:cNvSpPr/>
          <p:nvPr/>
        </p:nvSpPr>
        <p:spPr>
          <a:xfrm>
            <a:off x="2707433" y="2917675"/>
            <a:ext cx="8116570" cy="1938992"/>
          </a:xfrm>
          <a:prstGeom prst="rect">
            <a:avLst/>
          </a:prstGeom>
          <a:noFill/>
          <a:ln/>
        </p:spPr>
        <p:txBody>
          <a:bodyPr wrap="square" lIns="91440" tIns="45720" rIns="91440" bIns="45720" rtlCol="0" anchor="t">
            <a:spAutoFit/>
          </a:bodyPr>
          <a:lstStyle/>
          <a:p>
            <a:pPr algn="ctr" rtl="1">
              <a:lnSpc>
                <a:spcPct val="100000"/>
              </a:lnSpc>
            </a:pPr>
            <a:r>
              <a:rPr lang="fa-IR" sz="6000" b="1" dirty="0">
                <a:solidFill>
                  <a:schemeClr val="bg1"/>
                </a:solidFill>
                <a:latin typeface="MiSans" pitchFamily="34" charset="0"/>
                <a:ea typeface="MiSans" pitchFamily="34" charset="-122"/>
                <a:cs typeface="B Titr" panose="00000700000000000000" pitchFamily="2" charset="-78"/>
              </a:rPr>
              <a:t>سرطان و</a:t>
            </a:r>
            <a:r>
              <a:rPr lang="en-US" sz="6000" b="1" dirty="0" err="1">
                <a:solidFill>
                  <a:schemeClr val="bg1"/>
                </a:solidFill>
                <a:latin typeface="MiSans" pitchFamily="34" charset="0"/>
                <a:ea typeface="MiSans" pitchFamily="34" charset="-122"/>
                <a:cs typeface="B Titr" panose="00000700000000000000" pitchFamily="2" charset="-78"/>
              </a:rPr>
              <a:t>اصول</a:t>
            </a:r>
            <a:r>
              <a:rPr lang="en-US" sz="6000" b="1" dirty="0">
                <a:solidFill>
                  <a:schemeClr val="bg1"/>
                </a:solidFill>
                <a:latin typeface="MiSans" pitchFamily="34" charset="0"/>
                <a:ea typeface="MiSans" pitchFamily="34" charset="-122"/>
                <a:cs typeface="B Titr" panose="00000700000000000000" pitchFamily="2" charset="-78"/>
              </a:rPr>
              <a:t> </a:t>
            </a:r>
            <a:r>
              <a:rPr lang="en-US" sz="6000" b="1" dirty="0" err="1">
                <a:solidFill>
                  <a:schemeClr val="bg1"/>
                </a:solidFill>
                <a:latin typeface="MiSans" pitchFamily="34" charset="0"/>
                <a:ea typeface="MiSans" pitchFamily="34" charset="-122"/>
                <a:cs typeface="B Titr" panose="00000700000000000000" pitchFamily="2" charset="-78"/>
              </a:rPr>
              <a:t>دهگانه</a:t>
            </a:r>
            <a:r>
              <a:rPr lang="en-US" sz="6000" b="1" dirty="0">
                <a:solidFill>
                  <a:schemeClr val="bg1"/>
                </a:solidFill>
                <a:latin typeface="MiSans" pitchFamily="34" charset="0"/>
                <a:ea typeface="MiSans" pitchFamily="34" charset="-122"/>
                <a:cs typeface="B Titr" panose="00000700000000000000" pitchFamily="2" charset="-78"/>
              </a:rPr>
              <a:t> </a:t>
            </a:r>
            <a:r>
              <a:rPr lang="en-US" sz="6000" b="1" dirty="0" err="1" smtClean="0">
                <a:solidFill>
                  <a:schemeClr val="bg1"/>
                </a:solidFill>
                <a:latin typeface="MiSans" pitchFamily="34" charset="0"/>
                <a:ea typeface="MiSans" pitchFamily="34" charset="-122"/>
                <a:cs typeface="B Titr" panose="00000700000000000000" pitchFamily="2" charset="-78"/>
              </a:rPr>
              <a:t>پیشگیری</a:t>
            </a:r>
            <a:r>
              <a:rPr lang="fa-IR" sz="6000" b="1" dirty="0" smtClean="0">
                <a:solidFill>
                  <a:schemeClr val="bg1"/>
                </a:solidFill>
                <a:latin typeface="MiSans" pitchFamily="34" charset="0"/>
                <a:ea typeface="MiSans" pitchFamily="34" charset="-122"/>
                <a:cs typeface="B Titr" panose="00000700000000000000" pitchFamily="2" charset="-78"/>
              </a:rPr>
              <a:t> از سرطان</a:t>
            </a:r>
            <a:endParaRPr lang="en-US" sz="6000" b="1" dirty="0">
              <a:solidFill>
                <a:schemeClr val="bg1"/>
              </a:solidFill>
              <a:latin typeface="MiSans" pitchFamily="34" charset="0"/>
              <a:ea typeface="MiSans" pitchFamily="34" charset="-122"/>
              <a:cs typeface="B Titr" panose="00000700000000000000" pitchFamily="2" charset="-78"/>
            </a:endParaRPr>
          </a:p>
        </p:txBody>
      </p:sp>
      <p:sp>
        <p:nvSpPr>
          <p:cNvPr id="5" name="Shape 2"/>
          <p:cNvSpPr/>
          <p:nvPr/>
        </p:nvSpPr>
        <p:spPr>
          <a:xfrm>
            <a:off x="9989445" y="2917675"/>
            <a:ext cx="71755" cy="1372235"/>
          </a:xfrm>
          <a:prstGeom prst="roundRect">
            <a:avLst>
              <a:gd name="adj" fmla="val 50000"/>
            </a:avLst>
          </a:prstGeom>
          <a:solidFill>
            <a:srgbClr val="FFFFFF"/>
          </a:solidFill>
          <a:ln/>
        </p:spPr>
      </p:sp>
      <p:sp>
        <p:nvSpPr>
          <p:cNvPr id="6" name="TextBox 5"/>
          <p:cNvSpPr txBox="1"/>
          <p:nvPr/>
        </p:nvSpPr>
        <p:spPr>
          <a:xfrm>
            <a:off x="10307629" y="3183682"/>
            <a:ext cx="897775" cy="1015663"/>
          </a:xfrm>
          <a:prstGeom prst="rect">
            <a:avLst/>
          </a:prstGeom>
          <a:noFill/>
        </p:spPr>
        <p:txBody>
          <a:bodyPr wrap="square" rtlCol="0">
            <a:spAutoFit/>
          </a:bodyPr>
          <a:lstStyle/>
          <a:p>
            <a:r>
              <a:rPr lang="fa-IR" sz="6000" b="1" dirty="0" smtClean="0">
                <a:solidFill>
                  <a:schemeClr val="bg1"/>
                </a:solidFill>
                <a:latin typeface="MiSans" pitchFamily="34" charset="0"/>
                <a:ea typeface="MiSans" pitchFamily="34" charset="-122"/>
                <a:cs typeface="B Titr" panose="00000700000000000000" pitchFamily="2" charset="-78"/>
              </a:rPr>
              <a:t>1</a:t>
            </a:r>
            <a:endParaRPr lang="en-US" sz="6000" b="1" dirty="0">
              <a:solidFill>
                <a:schemeClr val="bg1"/>
              </a:solidFill>
              <a:latin typeface="MiSans" pitchFamily="34" charset="0"/>
              <a:ea typeface="MiSans" pitchFamily="34" charset="-122"/>
              <a:cs typeface="B Titr" panose="000007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194551" y="240669"/>
            <a:ext cx="9799955" cy="646331"/>
          </a:xfrm>
          <a:prstGeom prst="rect">
            <a:avLst/>
          </a:prstGeom>
          <a:noFill/>
          <a:ln/>
        </p:spPr>
        <p:txBody>
          <a:bodyPr wrap="square" lIns="91440" tIns="45720" rIns="91440" bIns="45720" rtlCol="0" anchor="t">
            <a:spAutoFit/>
          </a:bodyPr>
          <a:lstStyle/>
          <a:p>
            <a:pPr algn="ctr">
              <a:lnSpc>
                <a:spcPct val="100000"/>
              </a:lnSpc>
            </a:pPr>
            <a:r>
              <a:rPr lang="en-US" sz="3600" b="1" dirty="0">
                <a:solidFill>
                  <a:srgbClr val="FF0000"/>
                </a:solidFill>
                <a:latin typeface="MiSans" pitchFamily="34" charset="0"/>
                <a:ea typeface="MiSans" pitchFamily="34" charset="-122"/>
                <a:cs typeface="B Nazanin" panose="00000400000000000000" pitchFamily="2" charset="-78"/>
              </a:rPr>
              <a:t>سرطان قابل پیشگیری و درمان است</a:t>
            </a:r>
          </a:p>
        </p:txBody>
      </p:sp>
      <p:sp>
        <p:nvSpPr>
          <p:cNvPr id="3" name="Shape 1"/>
          <p:cNvSpPr/>
          <p:nvPr/>
        </p:nvSpPr>
        <p:spPr>
          <a:xfrm>
            <a:off x="426720" y="1187450"/>
            <a:ext cx="11765280" cy="4257040"/>
          </a:xfrm>
          <a:prstGeom prst="roundRect">
            <a:avLst>
              <a:gd name="adj" fmla="val 8569"/>
            </a:avLst>
          </a:prstGeom>
          <a:solidFill>
            <a:srgbClr val="FFFFFF"/>
          </a:solidFill>
          <a:ln w="28575">
            <a:gradFill flip="none" rotWithShape="1">
              <a:gsLst>
                <a:gs pos="0">
                  <a:srgbClr val="8D8E20"/>
                </a:gs>
                <a:gs pos="38000">
                  <a:srgbClr val="77B437">
                    <a:alpha val="0"/>
                  </a:srgbClr>
                </a:gs>
                <a:gs pos="66000">
                  <a:srgbClr val="80BD3F">
                    <a:alpha val="0"/>
                  </a:srgbClr>
                </a:gs>
                <a:gs pos="100000">
                  <a:srgbClr val="BCBE2B"/>
                </a:gs>
              </a:gsLst>
              <a:lin ang="0" scaled="1"/>
            </a:gradFill>
            <a:prstDash val="solid"/>
          </a:ln>
        </p:spPr>
      </p:sp>
      <p:sp>
        <p:nvSpPr>
          <p:cNvPr id="4" name="Shape 2"/>
          <p:cNvSpPr/>
          <p:nvPr/>
        </p:nvSpPr>
        <p:spPr>
          <a:xfrm flipH="1">
            <a:off x="4751348" y="2398232"/>
            <a:ext cx="2642948" cy="2628591"/>
          </a:xfrm>
          <a:prstGeom prst="ellipse">
            <a:avLst/>
          </a:prstGeom>
          <a:solidFill>
            <a:srgbClr val="BCBE2B">
              <a:alpha val="12941"/>
            </a:srgbClr>
          </a:solidFill>
          <a:ln/>
        </p:spPr>
      </p:sp>
      <p:sp>
        <p:nvSpPr>
          <p:cNvPr id="9" name="Text 6"/>
          <p:cNvSpPr/>
          <p:nvPr/>
        </p:nvSpPr>
        <p:spPr>
          <a:xfrm>
            <a:off x="579755" y="2103120"/>
            <a:ext cx="3374390" cy="338554"/>
          </a:xfrm>
          <a:prstGeom prst="rect">
            <a:avLst/>
          </a:prstGeom>
          <a:noFill/>
          <a:ln/>
        </p:spPr>
        <p:txBody>
          <a:bodyPr wrap="square" lIns="91440" tIns="45720" rIns="91440" bIns="45720" rtlCol="0" anchor="t">
            <a:spAutoFit/>
          </a:bodyPr>
          <a:lstStyle/>
          <a:p>
            <a:pPr algn="ctr">
              <a:lnSpc>
                <a:spcPct val="100000"/>
              </a:lnSpc>
            </a:pPr>
            <a:r>
              <a:rPr lang="en-US" sz="1600" b="1" dirty="0">
                <a:solidFill>
                  <a:schemeClr val="tx2">
                    <a:lumMod val="50000"/>
                    <a:lumOff val="50000"/>
                  </a:schemeClr>
                </a:solidFill>
                <a:latin typeface="MiSans" pitchFamily="34" charset="0"/>
                <a:ea typeface="MiSans" pitchFamily="34" charset="-122"/>
                <a:cs typeface="B Titr" panose="00000700000000000000" pitchFamily="2" charset="-78"/>
              </a:rPr>
              <a:t>امید به پیشگیری و درمان</a:t>
            </a:r>
          </a:p>
        </p:txBody>
      </p:sp>
      <p:sp>
        <p:nvSpPr>
          <p:cNvPr id="10" name="Text 7"/>
          <p:cNvSpPr/>
          <p:nvPr/>
        </p:nvSpPr>
        <p:spPr>
          <a:xfrm>
            <a:off x="560705" y="2835275"/>
            <a:ext cx="3528695" cy="2314480"/>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طبق اسناد سازمان جهانی بهداشت، حدود ۴۰ درصد سرطان‌ها قابل پیشگیری هستند. بسیاری از مواردی که قابل پیشگیری نیستند، با تشخیص زودهنگام و مراجعه به موقع به پزشک، درمان‌پذیرتر خواهند شد. دست‌کم نیمی از سرطان‌ها با درمان مناسب بهبود می‌یابند.</a:t>
            </a:r>
          </a:p>
        </p:txBody>
      </p:sp>
      <p:sp>
        <p:nvSpPr>
          <p:cNvPr id="11" name="Text 8"/>
          <p:cNvSpPr/>
          <p:nvPr/>
        </p:nvSpPr>
        <p:spPr>
          <a:xfrm>
            <a:off x="8190865" y="2103120"/>
            <a:ext cx="3647440" cy="338554"/>
          </a:xfrm>
          <a:prstGeom prst="rect">
            <a:avLst/>
          </a:prstGeom>
          <a:noFill/>
          <a:ln/>
        </p:spPr>
        <p:txBody>
          <a:bodyPr wrap="square" lIns="91440" tIns="45720" rIns="91440" bIns="45720" rtlCol="0" anchor="t">
            <a:spAutoFit/>
          </a:bodyPr>
          <a:lstStyle/>
          <a:p>
            <a:pPr algn="ctr"/>
            <a:r>
              <a:rPr lang="en-US" sz="1600" b="1" dirty="0">
                <a:solidFill>
                  <a:schemeClr val="tx2">
                    <a:lumMod val="50000"/>
                    <a:lumOff val="50000"/>
                  </a:schemeClr>
                </a:solidFill>
                <a:latin typeface="MiSans" pitchFamily="34" charset="0"/>
                <a:ea typeface="MiSans" pitchFamily="34" charset="-122"/>
                <a:cs typeface="B Titr" panose="00000700000000000000" pitchFamily="2" charset="-78"/>
              </a:rPr>
              <a:t>ده پیام کلیدی پیشگیری</a:t>
            </a:r>
          </a:p>
        </p:txBody>
      </p:sp>
      <p:sp>
        <p:nvSpPr>
          <p:cNvPr id="12" name="Text 9"/>
          <p:cNvSpPr/>
          <p:nvPr/>
        </p:nvSpPr>
        <p:spPr>
          <a:xfrm>
            <a:off x="7849826" y="2835275"/>
            <a:ext cx="4130720" cy="2314480"/>
          </a:xfrm>
          <a:prstGeom prst="rect">
            <a:avLst/>
          </a:prstGeom>
          <a:noFill/>
          <a:ln/>
        </p:spPr>
        <p:txBody>
          <a:bodyPr wrap="square" lIns="91440" tIns="45720" rIns="91440" bIns="45720" rtlCol="0" anchor="t">
            <a:spAutoFit/>
          </a:bodyPr>
          <a:lstStyle/>
          <a:p>
            <a:pPr algn="r" rtl="1">
              <a:lnSpc>
                <a:spcPct val="130000"/>
              </a:lnSpc>
            </a:pPr>
            <a:r>
              <a:rPr lang="en-US" sz="1600" b="1" dirty="0">
                <a:solidFill>
                  <a:srgbClr val="000000"/>
                </a:solidFill>
                <a:latin typeface="MiSans" pitchFamily="34" charset="0"/>
                <a:ea typeface="MiSans" pitchFamily="34" charset="-122"/>
                <a:cs typeface="B Nazanin" panose="00000400000000000000" pitchFamily="2" charset="-78"/>
              </a:rPr>
              <a:t>این راهنما ده پیام اساسی برای کاهش احتمال سرطان </a:t>
            </a:r>
            <a:r>
              <a:rPr lang="en-US" sz="1600" b="1" dirty="0" err="1">
                <a:solidFill>
                  <a:srgbClr val="000000"/>
                </a:solidFill>
                <a:latin typeface="MiSans" pitchFamily="34" charset="0"/>
                <a:ea typeface="MiSans" pitchFamily="34" charset="-122"/>
                <a:cs typeface="B Nazanin" panose="00000400000000000000" pitchFamily="2" charset="-78"/>
              </a:rPr>
              <a:t>ارائه</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می‌دهد</a:t>
            </a:r>
            <a:r>
              <a:rPr lang="fa-IR" sz="1600" b="1" dirty="0" smtClean="0">
                <a:solidFill>
                  <a:srgbClr val="000000"/>
                </a:solidFill>
                <a:latin typeface="MiSans" pitchFamily="34" charset="0"/>
                <a:ea typeface="MiSans" pitchFamily="34" charset="-122"/>
                <a:cs typeface="B Nazanin" panose="00000400000000000000" pitchFamily="2" charset="-78"/>
              </a:rPr>
              <a:t>1-</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پرهیز </a:t>
            </a:r>
            <a:r>
              <a:rPr lang="en-US" sz="1600" b="1" dirty="0" err="1">
                <a:solidFill>
                  <a:srgbClr val="000000"/>
                </a:solidFill>
                <a:latin typeface="MiSans" pitchFamily="34" charset="0"/>
                <a:ea typeface="MiSans" pitchFamily="34" charset="-122"/>
                <a:cs typeface="B Nazanin" panose="00000400000000000000" pitchFamily="2" charset="-78"/>
              </a:rPr>
              <a:t>از</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دخانیات</a:t>
            </a:r>
            <a:r>
              <a:rPr lang="en-US" sz="1600" b="1" dirty="0" smtClean="0">
                <a:solidFill>
                  <a:srgbClr val="000000"/>
                </a:solidFill>
                <a:latin typeface="MiSans" pitchFamily="34" charset="0"/>
                <a:ea typeface="MiSans" pitchFamily="34" charset="-122"/>
                <a:cs typeface="B Nazanin" panose="00000400000000000000" pitchFamily="2" charset="-78"/>
              </a:rPr>
              <a:t>،</a:t>
            </a:r>
            <a:r>
              <a:rPr lang="fa-IR" sz="1600" b="1" dirty="0" smtClean="0">
                <a:solidFill>
                  <a:srgbClr val="000000"/>
                </a:solidFill>
                <a:latin typeface="MiSans" pitchFamily="34" charset="0"/>
                <a:ea typeface="MiSans" pitchFamily="34" charset="-122"/>
                <a:cs typeface="B Nazanin" panose="00000400000000000000" pitchFamily="2" charset="-78"/>
              </a:rPr>
              <a:t>2-</a:t>
            </a:r>
            <a:r>
              <a:rPr lang="en-US" sz="1600" b="1" dirty="0" err="1" smtClean="0">
                <a:solidFill>
                  <a:srgbClr val="000000"/>
                </a:solidFill>
                <a:latin typeface="MiSans" pitchFamily="34" charset="0"/>
                <a:ea typeface="MiSans" pitchFamily="34" charset="-122"/>
                <a:cs typeface="B Nazanin" panose="00000400000000000000" pitchFamily="2" charset="-78"/>
              </a:rPr>
              <a:t>فعالیت</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بدنی منظم، </a:t>
            </a:r>
            <a:r>
              <a:rPr lang="fa-IR" sz="1600" b="1" dirty="0" smtClean="0">
                <a:solidFill>
                  <a:srgbClr val="000000"/>
                </a:solidFill>
                <a:latin typeface="MiSans" pitchFamily="34" charset="0"/>
                <a:ea typeface="MiSans" pitchFamily="34" charset="-122"/>
                <a:cs typeface="B Nazanin" panose="00000400000000000000" pitchFamily="2" charset="-78"/>
              </a:rPr>
              <a:t>3-</a:t>
            </a:r>
            <a:r>
              <a:rPr lang="en-US" sz="1600" b="1" dirty="0" err="1" smtClean="0">
                <a:solidFill>
                  <a:srgbClr val="000000"/>
                </a:solidFill>
                <a:latin typeface="MiSans" pitchFamily="34" charset="0"/>
                <a:ea typeface="MiSans" pitchFamily="34" charset="-122"/>
                <a:cs typeface="B Nazanin" panose="00000400000000000000" pitchFamily="2" charset="-78"/>
              </a:rPr>
              <a:t>حفظ</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وزن ایده‌آل، </a:t>
            </a:r>
            <a:r>
              <a:rPr lang="fa-IR" sz="1600" b="1" dirty="0" smtClean="0">
                <a:solidFill>
                  <a:srgbClr val="000000"/>
                </a:solidFill>
                <a:latin typeface="MiSans" pitchFamily="34" charset="0"/>
                <a:ea typeface="MiSans" pitchFamily="34" charset="-122"/>
                <a:cs typeface="B Nazanin" panose="00000400000000000000" pitchFamily="2" charset="-78"/>
              </a:rPr>
              <a:t>4-</a:t>
            </a:r>
            <a:r>
              <a:rPr lang="en-US" sz="1600" b="1" dirty="0" err="1" smtClean="0">
                <a:solidFill>
                  <a:srgbClr val="000000"/>
                </a:solidFill>
                <a:latin typeface="MiSans" pitchFamily="34" charset="0"/>
                <a:ea typeface="MiSans" pitchFamily="34" charset="-122"/>
                <a:cs typeface="B Nazanin" panose="00000400000000000000" pitchFamily="2" charset="-78"/>
              </a:rPr>
              <a:t>تغذیه</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سالم، </a:t>
            </a:r>
            <a:r>
              <a:rPr lang="fa-IR" sz="1600" b="1" dirty="0" smtClean="0">
                <a:solidFill>
                  <a:srgbClr val="000000"/>
                </a:solidFill>
                <a:latin typeface="MiSans" pitchFamily="34" charset="0"/>
                <a:ea typeface="MiSans" pitchFamily="34" charset="-122"/>
                <a:cs typeface="B Nazanin" panose="00000400000000000000" pitchFamily="2" charset="-78"/>
              </a:rPr>
              <a:t>5-</a:t>
            </a:r>
            <a:r>
              <a:rPr lang="en-US" sz="1600" b="1" dirty="0" err="1" smtClean="0">
                <a:solidFill>
                  <a:srgbClr val="000000"/>
                </a:solidFill>
                <a:latin typeface="MiSans" pitchFamily="34" charset="0"/>
                <a:ea typeface="MiSans" pitchFamily="34" charset="-122"/>
                <a:cs typeface="B Nazanin" panose="00000400000000000000" pitchFamily="2" charset="-78"/>
              </a:rPr>
              <a:t>محافظت</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در </a:t>
            </a:r>
            <a:r>
              <a:rPr lang="en-US" sz="1600" b="1" dirty="0" err="1">
                <a:solidFill>
                  <a:srgbClr val="000000"/>
                </a:solidFill>
                <a:latin typeface="MiSans" pitchFamily="34" charset="0"/>
                <a:ea typeface="MiSans" pitchFamily="34" charset="-122"/>
                <a:cs typeface="B Nazanin" panose="00000400000000000000" pitchFamily="2" charset="-78"/>
              </a:rPr>
              <a:t>برابر</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عفونت‌ها</a:t>
            </a:r>
            <a:r>
              <a:rPr lang="en-US" sz="1600" b="1" dirty="0" smtClean="0">
                <a:solidFill>
                  <a:srgbClr val="000000"/>
                </a:solidFill>
                <a:latin typeface="MiSans" pitchFamily="34" charset="0"/>
                <a:ea typeface="MiSans" pitchFamily="34" charset="-122"/>
                <a:cs typeface="B Nazanin" panose="00000400000000000000" pitchFamily="2" charset="-78"/>
              </a:rPr>
              <a:t>،</a:t>
            </a:r>
            <a:r>
              <a:rPr lang="fa-IR" sz="1600" b="1" dirty="0" smtClean="0">
                <a:solidFill>
                  <a:srgbClr val="000000"/>
                </a:solidFill>
                <a:latin typeface="MiSans" pitchFamily="34" charset="0"/>
                <a:ea typeface="MiSans" pitchFamily="34" charset="-122"/>
                <a:cs typeface="B Nazanin" panose="00000400000000000000" pitchFamily="2" charset="-78"/>
              </a:rPr>
              <a:t>6-</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مراقبت </a:t>
            </a:r>
            <a:r>
              <a:rPr lang="en-US" sz="1600" b="1" dirty="0" err="1">
                <a:solidFill>
                  <a:srgbClr val="000000"/>
                </a:solidFill>
                <a:latin typeface="MiSans" pitchFamily="34" charset="0"/>
                <a:ea typeface="MiSans" pitchFamily="34" charset="-122"/>
                <a:cs typeface="B Nazanin" panose="00000400000000000000" pitchFamily="2" charset="-78"/>
              </a:rPr>
              <a:t>از</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پوست</a:t>
            </a:r>
            <a:r>
              <a:rPr lang="en-US" sz="1600" b="1" dirty="0" smtClean="0">
                <a:solidFill>
                  <a:srgbClr val="000000"/>
                </a:solidFill>
                <a:latin typeface="MiSans" pitchFamily="34" charset="0"/>
                <a:ea typeface="MiSans" pitchFamily="34" charset="-122"/>
                <a:cs typeface="B Nazanin" panose="00000400000000000000" pitchFamily="2" charset="-78"/>
              </a:rPr>
              <a:t>،</a:t>
            </a:r>
            <a:r>
              <a:rPr lang="fa-IR" sz="1600" b="1" dirty="0" smtClean="0">
                <a:solidFill>
                  <a:srgbClr val="000000"/>
                </a:solidFill>
                <a:latin typeface="MiSans" pitchFamily="34" charset="0"/>
                <a:ea typeface="MiSans" pitchFamily="34" charset="-122"/>
                <a:cs typeface="B Nazanin" panose="00000400000000000000" pitchFamily="2" charset="-78"/>
              </a:rPr>
              <a:t>7-</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رعایت ایمنی در محیط کار و منزل، </a:t>
            </a:r>
            <a:r>
              <a:rPr lang="fa-IR" sz="1600" b="1" dirty="0" smtClean="0">
                <a:solidFill>
                  <a:srgbClr val="000000"/>
                </a:solidFill>
                <a:latin typeface="MiSans" pitchFamily="34" charset="0"/>
                <a:ea typeface="MiSans" pitchFamily="34" charset="-122"/>
                <a:cs typeface="B Nazanin" panose="00000400000000000000" pitchFamily="2" charset="-78"/>
              </a:rPr>
              <a:t>8-</a:t>
            </a:r>
            <a:r>
              <a:rPr lang="en-US" sz="1600" b="1" dirty="0" err="1" smtClean="0">
                <a:solidFill>
                  <a:srgbClr val="000000"/>
                </a:solidFill>
                <a:latin typeface="MiSans" pitchFamily="34" charset="0"/>
                <a:ea typeface="MiSans" pitchFamily="34" charset="-122"/>
                <a:cs typeface="B Nazanin" panose="00000400000000000000" pitchFamily="2" charset="-78"/>
              </a:rPr>
              <a:t>زندگی</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روانی و </a:t>
            </a:r>
            <a:r>
              <a:rPr lang="en-US" sz="1600" b="1" dirty="0" err="1">
                <a:solidFill>
                  <a:srgbClr val="000000"/>
                </a:solidFill>
                <a:latin typeface="MiSans" pitchFamily="34" charset="0"/>
                <a:ea typeface="MiSans" pitchFamily="34" charset="-122"/>
                <a:cs typeface="B Nazanin" panose="00000400000000000000" pitchFamily="2" charset="-78"/>
              </a:rPr>
              <a:t>معنوی</a:t>
            </a:r>
            <a:r>
              <a:rPr lang="en-US" sz="1600" b="1" dirty="0">
                <a:solidFill>
                  <a:srgbClr val="000000"/>
                </a:solidFill>
                <a:latin typeface="MiSans" pitchFamily="34" charset="0"/>
                <a:ea typeface="MiSans" pitchFamily="34" charset="-122"/>
                <a:cs typeface="B Nazanin" panose="00000400000000000000" pitchFamily="2" charset="-78"/>
              </a:rPr>
              <a:t> </a:t>
            </a:r>
            <a:r>
              <a:rPr lang="en-US" sz="1600" b="1" dirty="0" err="1" smtClean="0">
                <a:solidFill>
                  <a:srgbClr val="000000"/>
                </a:solidFill>
                <a:latin typeface="MiSans" pitchFamily="34" charset="0"/>
                <a:ea typeface="MiSans" pitchFamily="34" charset="-122"/>
                <a:cs typeface="B Nazanin" panose="00000400000000000000" pitchFamily="2" charset="-78"/>
              </a:rPr>
              <a:t>سالم</a:t>
            </a:r>
            <a:r>
              <a:rPr lang="fa-IR" sz="1600" b="1" dirty="0" smtClean="0">
                <a:solidFill>
                  <a:srgbClr val="000000"/>
                </a:solidFill>
                <a:latin typeface="MiSans" pitchFamily="34" charset="0"/>
                <a:ea typeface="MiSans" pitchFamily="34" charset="-122"/>
                <a:cs typeface="B Nazanin" panose="00000400000000000000" pitchFamily="2" charset="-78"/>
              </a:rPr>
              <a:t>،9-</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زندگی اجتماعی سالم، </a:t>
            </a:r>
            <a:r>
              <a:rPr lang="en-US" sz="1600" b="1" dirty="0" smtClean="0">
                <a:solidFill>
                  <a:srgbClr val="000000"/>
                </a:solidFill>
                <a:latin typeface="MiSans" pitchFamily="34" charset="0"/>
                <a:ea typeface="MiSans" pitchFamily="34" charset="-122"/>
                <a:cs typeface="B Nazanin" panose="00000400000000000000" pitchFamily="2" charset="-78"/>
              </a:rPr>
              <a:t>و</a:t>
            </a:r>
            <a:r>
              <a:rPr lang="fa-IR" sz="1600" b="1" dirty="0" smtClean="0">
                <a:solidFill>
                  <a:srgbClr val="000000"/>
                </a:solidFill>
                <a:latin typeface="MiSans" pitchFamily="34" charset="0"/>
                <a:ea typeface="MiSans" pitchFamily="34" charset="-122"/>
                <a:cs typeface="B Nazanin" panose="00000400000000000000" pitchFamily="2" charset="-78"/>
              </a:rPr>
              <a:t>10-</a:t>
            </a:r>
            <a:r>
              <a:rPr lang="en-US" sz="1600" b="1" dirty="0" smtClean="0">
                <a:solidFill>
                  <a:srgbClr val="000000"/>
                </a:solidFill>
                <a:latin typeface="MiSans" pitchFamily="34" charset="0"/>
                <a:ea typeface="MiSans" pitchFamily="34" charset="-122"/>
                <a:cs typeface="B Nazanin" panose="00000400000000000000" pitchFamily="2" charset="-78"/>
              </a:rPr>
              <a:t> </a:t>
            </a:r>
            <a:r>
              <a:rPr lang="en-US" sz="1600" b="1" dirty="0">
                <a:solidFill>
                  <a:srgbClr val="000000"/>
                </a:solidFill>
                <a:latin typeface="MiSans" pitchFamily="34" charset="0"/>
                <a:ea typeface="MiSans" pitchFamily="34" charset="-122"/>
                <a:cs typeface="B Nazanin" panose="00000400000000000000" pitchFamily="2" charset="-78"/>
              </a:rPr>
              <a:t>مراجعه فوری به پزشک در صورت بروز علائم هشداردهنده.</a:t>
            </a:r>
            <a:endParaRPr lang="en-US" sz="1600" b="1" dirty="0">
              <a:cs typeface="B Nazanin" panose="00000400000000000000" pitchFamily="2" charset="-78"/>
            </a:endParaRPr>
          </a:p>
        </p:txBody>
      </p:sp>
      <p:pic>
        <p:nvPicPr>
          <p:cNvPr id="13" name="Picture 12"/>
          <p:cNvPicPr>
            <a:picLocks noChangeAspect="1"/>
          </p:cNvPicPr>
          <p:nvPr/>
        </p:nvPicPr>
        <p:blipFill>
          <a:blip r:embed="rId3"/>
          <a:stretch>
            <a:fillRect/>
          </a:stretch>
        </p:blipFill>
        <p:spPr>
          <a:xfrm>
            <a:off x="4351888" y="1513490"/>
            <a:ext cx="3485282" cy="363626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194551" y="240669"/>
            <a:ext cx="9799955" cy="461665"/>
          </a:xfrm>
          <a:prstGeom prst="rect">
            <a:avLst/>
          </a:prstGeom>
          <a:noFill/>
          <a:ln/>
        </p:spPr>
        <p:txBody>
          <a:bodyPr wrap="square" lIns="91440" tIns="45720" rIns="91440" bIns="45720" rtlCol="0" anchor="t">
            <a:spAutoFit/>
          </a:bodyPr>
          <a:lstStyle/>
          <a:p>
            <a:pPr algn="ctr">
              <a:lnSpc>
                <a:spcPct val="100000"/>
              </a:lnSpc>
            </a:pPr>
            <a:r>
              <a:rPr lang="fa-IR" sz="2400" b="1" dirty="0">
                <a:latin typeface="MiSans" pitchFamily="34" charset="0"/>
                <a:ea typeface="MiSans" pitchFamily="34" charset="-122"/>
                <a:cs typeface="B Nazanin" panose="00000400000000000000" pitchFamily="2" charset="-78"/>
              </a:rPr>
              <a:t>در صورت دارا بودن علائم هشدار دهنده سرطان به پزشک مراجعه نمایید </a:t>
            </a:r>
            <a:endParaRPr lang="en-US" sz="2400" b="1" dirty="0">
              <a:latin typeface="MiSans" pitchFamily="34" charset="0"/>
              <a:ea typeface="MiSans" pitchFamily="34" charset="-122"/>
              <a:cs typeface="B Nazanin" panose="00000400000000000000" pitchFamily="2" charset="-78"/>
            </a:endParaRPr>
          </a:p>
        </p:txBody>
      </p:sp>
      <p:sp>
        <p:nvSpPr>
          <p:cNvPr id="4" name="Shape 2"/>
          <p:cNvSpPr/>
          <p:nvPr/>
        </p:nvSpPr>
        <p:spPr>
          <a:xfrm flipH="1">
            <a:off x="5206878" y="2103120"/>
            <a:ext cx="2642948" cy="2628591"/>
          </a:xfrm>
          <a:prstGeom prst="ellipse">
            <a:avLst/>
          </a:prstGeom>
          <a:solidFill>
            <a:srgbClr val="BCBE2B">
              <a:alpha val="12941"/>
            </a:srgbClr>
          </a:solidFill>
          <a:ln/>
        </p:spPr>
      </p:sp>
      <p:sp>
        <p:nvSpPr>
          <p:cNvPr id="9" name="Text 6"/>
          <p:cNvSpPr/>
          <p:nvPr/>
        </p:nvSpPr>
        <p:spPr>
          <a:xfrm>
            <a:off x="579755" y="2103120"/>
            <a:ext cx="3374390" cy="338554"/>
          </a:xfrm>
          <a:prstGeom prst="rect">
            <a:avLst/>
          </a:prstGeom>
          <a:noFill/>
          <a:ln/>
        </p:spPr>
        <p:txBody>
          <a:bodyPr wrap="square" lIns="91440" tIns="45720" rIns="91440" bIns="45720" rtlCol="0" anchor="t">
            <a:spAutoFit/>
          </a:bodyPr>
          <a:lstStyle/>
          <a:p>
            <a:pPr algn="ctr">
              <a:lnSpc>
                <a:spcPct val="100000"/>
              </a:lnSpc>
            </a:pPr>
            <a:endParaRPr lang="en-US" sz="1600" b="1" dirty="0">
              <a:solidFill>
                <a:schemeClr val="tx2">
                  <a:lumMod val="50000"/>
                  <a:lumOff val="50000"/>
                </a:schemeClr>
              </a:solidFill>
              <a:latin typeface="MiSans" pitchFamily="34" charset="0"/>
              <a:ea typeface="MiSans" pitchFamily="34" charset="-122"/>
              <a:cs typeface="B Titr" panose="00000700000000000000" pitchFamily="2" charset="-78"/>
            </a:endParaRPr>
          </a:p>
        </p:txBody>
      </p:sp>
      <p:sp>
        <p:nvSpPr>
          <p:cNvPr id="10" name="Text 7"/>
          <p:cNvSpPr/>
          <p:nvPr/>
        </p:nvSpPr>
        <p:spPr>
          <a:xfrm>
            <a:off x="560705" y="2835275"/>
            <a:ext cx="3528695" cy="1372683"/>
          </a:xfrm>
          <a:prstGeom prst="rect">
            <a:avLst/>
          </a:prstGeom>
          <a:noFill/>
          <a:ln/>
        </p:spPr>
        <p:txBody>
          <a:bodyPr wrap="square" lIns="91440" tIns="45720" rIns="91440" bIns="45720" rtlCol="0" anchor="t">
            <a:spAutoFit/>
          </a:bodyPr>
          <a:lstStyle/>
          <a:p>
            <a:pPr marL="285750" indent="-285750" algn="r" rtl="1">
              <a:lnSpc>
                <a:spcPct val="130000"/>
              </a:lnSpc>
              <a:buFont typeface="Wingdings" panose="05000000000000000000" pitchFamily="2" charset="2"/>
              <a:buChar char="v"/>
            </a:pPr>
            <a:r>
              <a:rPr lang="fa-IR" sz="1600" b="1" dirty="0">
                <a:solidFill>
                  <a:srgbClr val="000000"/>
                </a:solidFill>
                <a:latin typeface="MiSans" pitchFamily="34" charset="0"/>
                <a:ea typeface="MiSans" pitchFamily="34" charset="-122"/>
                <a:cs typeface="B Nazanin" panose="00000400000000000000" pitchFamily="2" charset="-78"/>
              </a:rPr>
              <a:t>استفراغ خونی</a:t>
            </a:r>
          </a:p>
          <a:p>
            <a:pPr marL="285750" indent="-285750" algn="r" rtl="1">
              <a:lnSpc>
                <a:spcPct val="130000"/>
              </a:lnSpc>
              <a:buFont typeface="Wingdings" panose="05000000000000000000" pitchFamily="2" charset="2"/>
              <a:buChar char="v"/>
            </a:pPr>
            <a:r>
              <a:rPr lang="fa-IR" sz="1600" b="1" dirty="0">
                <a:solidFill>
                  <a:srgbClr val="000000"/>
                </a:solidFill>
                <a:latin typeface="MiSans" pitchFamily="34" charset="0"/>
                <a:ea typeface="MiSans" pitchFamily="34" charset="-122"/>
                <a:cs typeface="B Nazanin" panose="00000400000000000000" pitchFamily="2" charset="-78"/>
              </a:rPr>
              <a:t>تغییر در اجابت مزاج </a:t>
            </a:r>
          </a:p>
          <a:p>
            <a:pPr marL="285750" indent="-285750" algn="r" rtl="1">
              <a:lnSpc>
                <a:spcPct val="130000"/>
              </a:lnSpc>
              <a:buFont typeface="Wingdings" panose="05000000000000000000" pitchFamily="2" charset="2"/>
              <a:buChar char="v"/>
            </a:pPr>
            <a:r>
              <a:rPr lang="fa-IR" sz="1600" b="1" dirty="0">
                <a:solidFill>
                  <a:srgbClr val="000000"/>
                </a:solidFill>
                <a:latin typeface="MiSans" pitchFamily="34" charset="0"/>
                <a:ea typeface="MiSans" pitchFamily="34" charset="-122"/>
                <a:cs typeface="B Nazanin" panose="00000400000000000000" pitchFamily="2" charset="-78"/>
              </a:rPr>
              <a:t>خونریزی غیر طبیعی ادرار ،مدفوع ،واژن،نوک پستان  </a:t>
            </a:r>
            <a:endParaRPr lang="en-US" sz="1600" b="1" dirty="0">
              <a:solidFill>
                <a:srgbClr val="000000"/>
              </a:solidFill>
              <a:latin typeface="MiSans" pitchFamily="34" charset="0"/>
              <a:ea typeface="MiSans" pitchFamily="34" charset="-122"/>
              <a:cs typeface="B Nazanin" panose="00000400000000000000" pitchFamily="2" charset="-78"/>
            </a:endParaRPr>
          </a:p>
        </p:txBody>
      </p:sp>
      <p:sp>
        <p:nvSpPr>
          <p:cNvPr id="12" name="Text 9"/>
          <p:cNvSpPr/>
          <p:nvPr/>
        </p:nvSpPr>
        <p:spPr>
          <a:xfrm>
            <a:off x="7516339" y="2738456"/>
            <a:ext cx="4130720" cy="2332946"/>
          </a:xfrm>
          <a:prstGeom prst="rect">
            <a:avLst/>
          </a:prstGeom>
          <a:noFill/>
          <a:ln/>
        </p:spPr>
        <p:txBody>
          <a:bodyPr wrap="square" lIns="91440" tIns="45720" rIns="91440" bIns="45720" rtlCol="0" anchor="t">
            <a:spAutoFit/>
          </a:bodyPr>
          <a:lstStyle/>
          <a:p>
            <a:pPr marL="285750" indent="-285750" algn="r" rtl="1">
              <a:lnSpc>
                <a:spcPct val="130000"/>
              </a:lnSpc>
              <a:buFont typeface="Wingdings" panose="05000000000000000000" pitchFamily="2" charset="2"/>
              <a:buChar char="v"/>
            </a:pPr>
            <a:r>
              <a:rPr lang="fa-IR" sz="1600" b="1" dirty="0">
                <a:cs typeface="B Nazanin" panose="00000400000000000000" pitchFamily="2" charset="-78"/>
              </a:rPr>
              <a:t>ابتلا به سرطان در اقوام درجه یک یا دو </a:t>
            </a:r>
          </a:p>
          <a:p>
            <a:pPr marL="285750" indent="-285750" algn="r" rtl="1">
              <a:lnSpc>
                <a:spcPct val="130000"/>
              </a:lnSpc>
              <a:buFont typeface="Wingdings" panose="05000000000000000000" pitchFamily="2" charset="2"/>
              <a:buChar char="v"/>
            </a:pPr>
            <a:r>
              <a:rPr lang="fa-IR" sz="1600" b="1" dirty="0">
                <a:cs typeface="B Nazanin" panose="00000400000000000000" pitchFamily="2" charset="-78"/>
              </a:rPr>
              <a:t>تغییر در خال های پوستی </a:t>
            </a:r>
          </a:p>
          <a:p>
            <a:pPr marL="285750" indent="-285750" algn="r" rtl="1">
              <a:lnSpc>
                <a:spcPct val="130000"/>
              </a:lnSpc>
              <a:buFont typeface="Wingdings" panose="05000000000000000000" pitchFamily="2" charset="2"/>
              <a:buChar char="v"/>
            </a:pPr>
            <a:r>
              <a:rPr lang="fa-IR" sz="1600" b="1" dirty="0">
                <a:cs typeface="B Nazanin" panose="00000400000000000000" pitchFamily="2" charset="-78"/>
              </a:rPr>
              <a:t>زخم بدون بهبود </a:t>
            </a:r>
          </a:p>
          <a:p>
            <a:pPr marL="285750" indent="-285750" algn="r" rtl="1">
              <a:lnSpc>
                <a:spcPct val="130000"/>
              </a:lnSpc>
              <a:buFont typeface="Wingdings" panose="05000000000000000000" pitchFamily="2" charset="2"/>
              <a:buChar char="v"/>
            </a:pPr>
            <a:r>
              <a:rPr lang="fa-IR" sz="1600" b="1" dirty="0">
                <a:cs typeface="B Nazanin" panose="00000400000000000000" pitchFamily="2" charset="-78"/>
              </a:rPr>
              <a:t>توده در هرجای بدن </a:t>
            </a:r>
          </a:p>
          <a:p>
            <a:pPr marL="285750" indent="-285750" algn="r" rtl="1">
              <a:lnSpc>
                <a:spcPct val="130000"/>
              </a:lnSpc>
              <a:buFont typeface="Wingdings" panose="05000000000000000000" pitchFamily="2" charset="2"/>
              <a:buChar char="v"/>
            </a:pPr>
            <a:r>
              <a:rPr lang="fa-IR" sz="1600" b="1" dirty="0">
                <a:cs typeface="B Nazanin" panose="00000400000000000000" pitchFamily="2" charset="-78"/>
              </a:rPr>
              <a:t>سرفه یا گرفتگی صدای طولانی </a:t>
            </a:r>
          </a:p>
          <a:p>
            <a:pPr marL="285750" indent="-285750" algn="r" rtl="1">
              <a:lnSpc>
                <a:spcPct val="130000"/>
              </a:lnSpc>
              <a:buFont typeface="Wingdings" panose="05000000000000000000" pitchFamily="2" charset="2"/>
              <a:buChar char="v"/>
            </a:pPr>
            <a:r>
              <a:rPr lang="fa-IR" sz="1600" b="1" dirty="0">
                <a:cs typeface="B Nazanin" panose="00000400000000000000" pitchFamily="2" charset="-78"/>
              </a:rPr>
              <a:t>اختلال بلع یا سوءهاضمه طولانی مدت </a:t>
            </a:r>
          </a:p>
          <a:p>
            <a:pPr marL="285750" indent="-285750" algn="r" rtl="1">
              <a:lnSpc>
                <a:spcPct val="130000"/>
              </a:lnSpc>
              <a:buFont typeface="Wingdings" panose="05000000000000000000" pitchFamily="2" charset="2"/>
              <a:buChar char="v"/>
            </a:pPr>
            <a:endParaRPr lang="en-US" sz="1600" b="1" dirty="0">
              <a:cs typeface="B Nazanin" panose="00000400000000000000" pitchFamily="2" charset="-78"/>
            </a:endParaRPr>
          </a:p>
        </p:txBody>
      </p:sp>
      <p:pic>
        <p:nvPicPr>
          <p:cNvPr id="5" name="Picture 4"/>
          <p:cNvPicPr>
            <a:picLocks noChangeAspect="1"/>
          </p:cNvPicPr>
          <p:nvPr/>
        </p:nvPicPr>
        <p:blipFill>
          <a:blip r:embed="rId3"/>
          <a:stretch>
            <a:fillRect/>
          </a:stretch>
        </p:blipFill>
        <p:spPr>
          <a:xfrm>
            <a:off x="4491334" y="1692141"/>
            <a:ext cx="3740549" cy="4966463"/>
          </a:xfrm>
          <a:prstGeom prst="rect">
            <a:avLst/>
          </a:prstGeom>
        </p:spPr>
      </p:pic>
    </p:spTree>
    <p:extLst>
      <p:ext uri="{BB962C8B-B14F-4D97-AF65-F5344CB8AC3E}">
        <p14:creationId xmlns:p14="http://schemas.microsoft.com/office/powerpoint/2010/main" val="2403433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194551" y="240669"/>
            <a:ext cx="9799955" cy="646331"/>
          </a:xfrm>
          <a:prstGeom prst="rect">
            <a:avLst/>
          </a:prstGeom>
          <a:noFill/>
          <a:ln/>
        </p:spPr>
        <p:txBody>
          <a:bodyPr wrap="square" lIns="91440" tIns="45720" rIns="91440" bIns="45720" rtlCol="0" anchor="t">
            <a:spAutoFit/>
          </a:bodyPr>
          <a:lstStyle/>
          <a:p>
            <a:pPr algn="ctr">
              <a:lnSpc>
                <a:spcPct val="100000"/>
              </a:lnSpc>
            </a:pPr>
            <a:r>
              <a:rPr lang="fa-IR" sz="3600" b="1" dirty="0">
                <a:solidFill>
                  <a:srgbClr val="FF0000"/>
                </a:solidFill>
                <a:latin typeface="MiSans" pitchFamily="34" charset="0"/>
                <a:ea typeface="MiSans" pitchFamily="34" charset="-122"/>
                <a:cs typeface="B Nazanin" panose="00000400000000000000" pitchFamily="2" charset="-78"/>
              </a:rPr>
              <a:t>زندگی روانی و اجتماعی سالمی داشته باشیم </a:t>
            </a:r>
            <a:endParaRPr lang="en-US" sz="3600" b="1" dirty="0">
              <a:solidFill>
                <a:srgbClr val="FF0000"/>
              </a:solidFill>
              <a:latin typeface="MiSans" pitchFamily="34" charset="0"/>
              <a:ea typeface="MiSans" pitchFamily="34" charset="-122"/>
              <a:cs typeface="B Nazanin" panose="00000400000000000000" pitchFamily="2" charset="-78"/>
            </a:endParaRPr>
          </a:p>
        </p:txBody>
      </p:sp>
      <p:sp>
        <p:nvSpPr>
          <p:cNvPr id="3" name="Shape 1"/>
          <p:cNvSpPr/>
          <p:nvPr/>
        </p:nvSpPr>
        <p:spPr>
          <a:xfrm>
            <a:off x="579755" y="1553140"/>
            <a:ext cx="10863740" cy="4257040"/>
          </a:xfrm>
          <a:prstGeom prst="roundRect">
            <a:avLst>
              <a:gd name="adj" fmla="val 8569"/>
            </a:avLst>
          </a:prstGeom>
          <a:solidFill>
            <a:srgbClr val="FFFFFF"/>
          </a:solidFill>
          <a:ln w="28575">
            <a:gradFill flip="none" rotWithShape="1">
              <a:gsLst>
                <a:gs pos="0">
                  <a:srgbClr val="8D8E20"/>
                </a:gs>
                <a:gs pos="38000">
                  <a:srgbClr val="77B437">
                    <a:alpha val="0"/>
                  </a:srgbClr>
                </a:gs>
                <a:gs pos="66000">
                  <a:srgbClr val="80BD3F">
                    <a:alpha val="0"/>
                  </a:srgbClr>
                </a:gs>
                <a:gs pos="100000">
                  <a:srgbClr val="BCBE2B"/>
                </a:gs>
              </a:gsLst>
              <a:lin ang="0" scaled="1"/>
            </a:gradFill>
            <a:prstDash val="solid"/>
          </a:ln>
        </p:spPr>
      </p:sp>
      <p:sp>
        <p:nvSpPr>
          <p:cNvPr id="4" name="Shape 2"/>
          <p:cNvSpPr/>
          <p:nvPr/>
        </p:nvSpPr>
        <p:spPr>
          <a:xfrm flipH="1">
            <a:off x="4751348" y="2398232"/>
            <a:ext cx="2642948" cy="2628591"/>
          </a:xfrm>
          <a:prstGeom prst="ellipse">
            <a:avLst/>
          </a:prstGeom>
          <a:solidFill>
            <a:srgbClr val="BCBE2B">
              <a:alpha val="12941"/>
            </a:srgbClr>
          </a:solidFill>
          <a:ln/>
        </p:spPr>
      </p:sp>
      <p:sp>
        <p:nvSpPr>
          <p:cNvPr id="9" name="Text 6"/>
          <p:cNvSpPr/>
          <p:nvPr/>
        </p:nvSpPr>
        <p:spPr>
          <a:xfrm>
            <a:off x="579755" y="2103120"/>
            <a:ext cx="3374390" cy="338554"/>
          </a:xfrm>
          <a:prstGeom prst="rect">
            <a:avLst/>
          </a:prstGeom>
          <a:noFill/>
          <a:ln/>
        </p:spPr>
        <p:txBody>
          <a:bodyPr wrap="square" lIns="91440" tIns="45720" rIns="91440" bIns="45720" rtlCol="0" anchor="t">
            <a:spAutoFit/>
          </a:bodyPr>
          <a:lstStyle/>
          <a:p>
            <a:pPr algn="ctr">
              <a:lnSpc>
                <a:spcPct val="100000"/>
              </a:lnSpc>
            </a:pPr>
            <a:r>
              <a:rPr lang="fa-IR" sz="1600" b="1" dirty="0">
                <a:solidFill>
                  <a:schemeClr val="tx2">
                    <a:lumMod val="50000"/>
                    <a:lumOff val="50000"/>
                  </a:schemeClr>
                </a:solidFill>
                <a:latin typeface="MiSans" pitchFamily="34" charset="0"/>
                <a:ea typeface="MiSans" pitchFamily="34" charset="-122"/>
                <a:cs typeface="B Titr" panose="00000700000000000000" pitchFamily="2" charset="-78"/>
              </a:rPr>
              <a:t>زندگی اجتماعی </a:t>
            </a:r>
            <a:endParaRPr lang="en-US" sz="1600" b="1" dirty="0">
              <a:solidFill>
                <a:schemeClr val="tx2">
                  <a:lumMod val="50000"/>
                  <a:lumOff val="50000"/>
                </a:schemeClr>
              </a:solidFill>
              <a:latin typeface="MiSans" pitchFamily="34" charset="0"/>
              <a:ea typeface="MiSans" pitchFamily="34" charset="-122"/>
              <a:cs typeface="B Titr" panose="00000700000000000000" pitchFamily="2" charset="-78"/>
            </a:endParaRPr>
          </a:p>
        </p:txBody>
      </p:sp>
      <p:sp>
        <p:nvSpPr>
          <p:cNvPr id="10" name="Text 7"/>
          <p:cNvSpPr/>
          <p:nvPr/>
        </p:nvSpPr>
        <p:spPr>
          <a:xfrm>
            <a:off x="1194551" y="2835275"/>
            <a:ext cx="2894849" cy="1692771"/>
          </a:xfrm>
          <a:prstGeom prst="rect">
            <a:avLst/>
          </a:prstGeom>
          <a:noFill/>
          <a:ln/>
        </p:spPr>
        <p:txBody>
          <a:bodyPr wrap="square" lIns="91440" tIns="45720" rIns="91440" bIns="45720" rtlCol="0" anchor="t">
            <a:spAutoFit/>
          </a:bodyPr>
          <a:lstStyle/>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به عقاید دیگران احترام بگذارید </a:t>
            </a: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همه ی بدی ها و خوبی ها دارند انها را همانگونه که هستند بپذیرید </a:t>
            </a:r>
            <a:r>
              <a:rPr lang="en-US" sz="1600" b="1" dirty="0">
                <a:solidFill>
                  <a:srgbClr val="000000"/>
                </a:solidFill>
                <a:latin typeface="MiSans" pitchFamily="34" charset="0"/>
                <a:ea typeface="MiSans" pitchFamily="34" charset="-122"/>
                <a:cs typeface="B Nazanin" panose="00000400000000000000" pitchFamily="2" charset="-78"/>
              </a:rPr>
              <a:t>.</a:t>
            </a:r>
            <a:endParaRPr lang="fa-IR" sz="1600" b="1" dirty="0">
              <a:solidFill>
                <a:srgbClr val="000000"/>
              </a:solidFill>
              <a:latin typeface="MiSans" pitchFamily="34" charset="0"/>
              <a:ea typeface="MiSans" pitchFamily="34" charset="-122"/>
              <a:cs typeface="B Nazanin" panose="00000400000000000000" pitchFamily="2" charset="-78"/>
            </a:endParaRPr>
          </a:p>
          <a:p>
            <a:pPr algn="r" rtl="1">
              <a:lnSpc>
                <a:spcPct val="130000"/>
              </a:lnSpc>
            </a:pPr>
            <a:r>
              <a:rPr lang="fa-IR" sz="1600" b="1" dirty="0">
                <a:solidFill>
                  <a:srgbClr val="000000"/>
                </a:solidFill>
                <a:latin typeface="MiSans" pitchFamily="34" charset="0"/>
                <a:ea typeface="MiSans" pitchFamily="34" charset="-122"/>
                <a:cs typeface="B Nazanin" panose="00000400000000000000" pitchFamily="2" charset="-78"/>
              </a:rPr>
              <a:t>اگر کسی در حق شما بدی کرد خشم خود را کنترل نمایید .</a:t>
            </a:r>
            <a:endParaRPr lang="en-US" sz="1600" b="1" dirty="0">
              <a:solidFill>
                <a:srgbClr val="000000"/>
              </a:solidFill>
              <a:latin typeface="MiSans" pitchFamily="34" charset="0"/>
              <a:ea typeface="MiSans" pitchFamily="34" charset="-122"/>
              <a:cs typeface="B Nazanin" panose="00000400000000000000" pitchFamily="2" charset="-78"/>
            </a:endParaRPr>
          </a:p>
        </p:txBody>
      </p:sp>
      <p:sp>
        <p:nvSpPr>
          <p:cNvPr id="11" name="Text 8"/>
          <p:cNvSpPr/>
          <p:nvPr/>
        </p:nvSpPr>
        <p:spPr>
          <a:xfrm>
            <a:off x="8190865" y="2103120"/>
            <a:ext cx="3647440" cy="338554"/>
          </a:xfrm>
          <a:prstGeom prst="rect">
            <a:avLst/>
          </a:prstGeom>
          <a:noFill/>
          <a:ln/>
        </p:spPr>
        <p:txBody>
          <a:bodyPr wrap="square" lIns="91440" tIns="45720" rIns="91440" bIns="45720" rtlCol="0" anchor="t">
            <a:spAutoFit/>
          </a:bodyPr>
          <a:lstStyle/>
          <a:p>
            <a:pPr algn="ctr"/>
            <a:r>
              <a:rPr lang="fa-IR" sz="1600" b="1" dirty="0">
                <a:solidFill>
                  <a:schemeClr val="tx2">
                    <a:lumMod val="50000"/>
                    <a:lumOff val="50000"/>
                  </a:schemeClr>
                </a:solidFill>
                <a:latin typeface="MiSans" pitchFamily="34" charset="0"/>
                <a:ea typeface="MiSans" pitchFamily="34" charset="-122"/>
                <a:cs typeface="B Titr" panose="00000700000000000000" pitchFamily="2" charset="-78"/>
              </a:rPr>
              <a:t>زندگی روانی </a:t>
            </a:r>
            <a:endParaRPr lang="en-US" sz="1600" b="1" dirty="0">
              <a:solidFill>
                <a:schemeClr val="tx2">
                  <a:lumMod val="50000"/>
                  <a:lumOff val="50000"/>
                </a:schemeClr>
              </a:solidFill>
              <a:latin typeface="MiSans" pitchFamily="34" charset="0"/>
              <a:ea typeface="MiSans" pitchFamily="34" charset="-122"/>
              <a:cs typeface="B Titr" panose="00000700000000000000" pitchFamily="2" charset="-78"/>
            </a:endParaRPr>
          </a:p>
        </p:txBody>
      </p:sp>
      <p:sp>
        <p:nvSpPr>
          <p:cNvPr id="12" name="Text 9"/>
          <p:cNvSpPr/>
          <p:nvPr/>
        </p:nvSpPr>
        <p:spPr>
          <a:xfrm>
            <a:off x="7849826" y="2835275"/>
            <a:ext cx="3295096" cy="2653034"/>
          </a:xfrm>
          <a:prstGeom prst="rect">
            <a:avLst/>
          </a:prstGeom>
          <a:noFill/>
          <a:ln/>
        </p:spPr>
        <p:txBody>
          <a:bodyPr wrap="square" lIns="91440" tIns="45720" rIns="91440" bIns="45720" rtlCol="0" anchor="t">
            <a:spAutoFit/>
          </a:bodyPr>
          <a:lstStyle/>
          <a:p>
            <a:pPr algn="r" rtl="1">
              <a:lnSpc>
                <a:spcPct val="130000"/>
              </a:lnSpc>
            </a:pPr>
            <a:r>
              <a:rPr lang="fa-IR" sz="1600" b="1" dirty="0">
                <a:cs typeface="B Nazanin" panose="00000400000000000000" pitchFamily="2" charset="-78"/>
              </a:rPr>
              <a:t>در زندگی اهداف واقع گرایانه داشته باشیم .</a:t>
            </a:r>
          </a:p>
          <a:p>
            <a:pPr algn="r" rtl="1">
              <a:lnSpc>
                <a:spcPct val="130000"/>
              </a:lnSpc>
            </a:pPr>
            <a:r>
              <a:rPr lang="fa-IR" sz="1600" b="1" dirty="0">
                <a:cs typeface="B Nazanin" panose="00000400000000000000" pitchFamily="2" charset="-78"/>
              </a:rPr>
              <a:t>ازتنش و اضطراب پرهیزکنید .</a:t>
            </a:r>
          </a:p>
          <a:p>
            <a:pPr algn="r" rtl="1">
              <a:lnSpc>
                <a:spcPct val="130000"/>
              </a:lnSpc>
            </a:pPr>
            <a:r>
              <a:rPr lang="fa-IR" sz="1600" b="1" dirty="0">
                <a:cs typeface="B Nazanin" panose="00000400000000000000" pitchFamily="2" charset="-78"/>
              </a:rPr>
              <a:t>به طور میانگین 7 ساعت در شب بخوابید </a:t>
            </a:r>
            <a:r>
              <a:rPr lang="fa-IR" sz="1600" b="1" dirty="0" smtClean="0">
                <a:cs typeface="B Nazanin" panose="00000400000000000000" pitchFamily="2" charset="-78"/>
              </a:rPr>
              <a:t>.      ( </a:t>
            </a:r>
            <a:r>
              <a:rPr lang="fa-IR" sz="1600" b="1" dirty="0">
                <a:cs typeface="B Nazanin" panose="00000400000000000000" pitchFamily="2" charset="-78"/>
              </a:rPr>
              <a:t>نداشتن خواب کافی میل به مصرف شیرینی جات را بالا برده و قدرت دفاعی را پایین می </a:t>
            </a:r>
            <a:r>
              <a:rPr lang="fa-IR" sz="1600" b="1" dirty="0" smtClean="0">
                <a:cs typeface="B Nazanin" panose="00000400000000000000" pitchFamily="2" charset="-78"/>
              </a:rPr>
              <a:t>آورد) .</a:t>
            </a:r>
            <a:endParaRPr lang="fa-IR" sz="1600" b="1" dirty="0">
              <a:cs typeface="B Nazanin" panose="00000400000000000000" pitchFamily="2" charset="-78"/>
            </a:endParaRPr>
          </a:p>
          <a:p>
            <a:pPr algn="r" rtl="1">
              <a:lnSpc>
                <a:spcPct val="130000"/>
              </a:lnSpc>
            </a:pPr>
            <a:r>
              <a:rPr lang="fa-IR" sz="1600" b="1" dirty="0">
                <a:cs typeface="B Nazanin" panose="00000400000000000000" pitchFamily="2" charset="-78"/>
              </a:rPr>
              <a:t>در صورت دارا بودن علائم افسردگی به پزشک مراجعه کنید .</a:t>
            </a:r>
            <a:endParaRPr lang="en-US" sz="1600" b="1" dirty="0">
              <a:cs typeface="B Nazanin" panose="00000400000000000000" pitchFamily="2" charset="-78"/>
            </a:endParaRPr>
          </a:p>
        </p:txBody>
      </p:sp>
      <p:pic>
        <p:nvPicPr>
          <p:cNvPr id="5" name="Picture 4"/>
          <p:cNvPicPr>
            <a:picLocks noChangeAspect="1"/>
          </p:cNvPicPr>
          <p:nvPr/>
        </p:nvPicPr>
        <p:blipFill>
          <a:blip r:embed="rId3"/>
          <a:stretch>
            <a:fillRect/>
          </a:stretch>
        </p:blipFill>
        <p:spPr>
          <a:xfrm>
            <a:off x="4634420" y="2103120"/>
            <a:ext cx="3146680" cy="2860581"/>
          </a:xfrm>
          <a:prstGeom prst="rect">
            <a:avLst/>
          </a:prstGeom>
          <a:ln>
            <a:noFill/>
          </a:ln>
          <a:effectLst>
            <a:softEdge rad="112500"/>
          </a:effectLst>
        </p:spPr>
      </p:pic>
    </p:spTree>
    <p:extLst>
      <p:ext uri="{BB962C8B-B14F-4D97-AF65-F5344CB8AC3E}">
        <p14:creationId xmlns:p14="http://schemas.microsoft.com/office/powerpoint/2010/main" val="3740728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886432" y="195645"/>
            <a:ext cx="7744030" cy="646331"/>
          </a:xfrm>
          <a:prstGeom prst="rect">
            <a:avLst/>
          </a:prstGeom>
          <a:noFill/>
          <a:ln/>
        </p:spPr>
        <p:txBody>
          <a:bodyPr wrap="square" lIns="91440" tIns="45720" rIns="91440" bIns="45720" rtlCol="0" anchor="t">
            <a:spAutoFit/>
          </a:bodyPr>
          <a:lstStyle/>
          <a:p>
            <a:pPr algn="ctr">
              <a:lnSpc>
                <a:spcPct val="100000"/>
              </a:lnSpc>
            </a:pPr>
            <a:r>
              <a:rPr lang="en-US" sz="3600" b="1" dirty="0">
                <a:solidFill>
                  <a:schemeClr val="accent1">
                    <a:lumMod val="75000"/>
                  </a:schemeClr>
                </a:solidFill>
                <a:latin typeface="MiSans" pitchFamily="34" charset="0"/>
                <a:ea typeface="MiSans" pitchFamily="34" charset="-122"/>
                <a:cs typeface="B Titr" panose="00000700000000000000" pitchFamily="2" charset="-78"/>
              </a:rPr>
              <a:t>محافظت از پوست و </a:t>
            </a:r>
            <a:r>
              <a:rPr lang="fa-IR" sz="3600" b="1" dirty="0">
                <a:solidFill>
                  <a:schemeClr val="accent1">
                    <a:lumMod val="75000"/>
                  </a:schemeClr>
                </a:solidFill>
                <a:latin typeface="MiSans" pitchFamily="34" charset="0"/>
                <a:ea typeface="MiSans" pitchFamily="34" charset="-122"/>
                <a:cs typeface="B Titr" panose="00000700000000000000" pitchFamily="2" charset="-78"/>
              </a:rPr>
              <a:t>ایمنی </a:t>
            </a:r>
            <a:r>
              <a:rPr lang="en-US" sz="3600" b="1" dirty="0" err="1">
                <a:solidFill>
                  <a:schemeClr val="accent1">
                    <a:lumMod val="75000"/>
                  </a:schemeClr>
                </a:solidFill>
                <a:latin typeface="MiSans" pitchFamily="34" charset="0"/>
                <a:ea typeface="MiSans" pitchFamily="34" charset="-122"/>
                <a:cs typeface="B Titr" panose="00000700000000000000" pitchFamily="2" charset="-78"/>
              </a:rPr>
              <a:t>محیط</a:t>
            </a:r>
            <a:r>
              <a:rPr lang="en-US" sz="3600" b="1" dirty="0">
                <a:solidFill>
                  <a:schemeClr val="accent1">
                    <a:lumMod val="75000"/>
                  </a:schemeClr>
                </a:solidFill>
                <a:latin typeface="MiSans" pitchFamily="34" charset="0"/>
                <a:ea typeface="MiSans" pitchFamily="34" charset="-122"/>
                <a:cs typeface="B Titr" panose="00000700000000000000" pitchFamily="2" charset="-78"/>
              </a:rPr>
              <a:t> کار</a:t>
            </a:r>
          </a:p>
        </p:txBody>
      </p:sp>
      <p:sp>
        <p:nvSpPr>
          <p:cNvPr id="3" name="Shape 1"/>
          <p:cNvSpPr/>
          <p:nvPr/>
        </p:nvSpPr>
        <p:spPr>
          <a:xfrm>
            <a:off x="-5080" y="5532755"/>
            <a:ext cx="12207240" cy="1325245"/>
          </a:xfrm>
          <a:prstGeom prst="roundRect">
            <a:avLst>
              <a:gd name="adj" fmla="val 0"/>
            </a:avLst>
          </a:prstGeom>
          <a:solidFill>
            <a:srgbClr val="A1C25E"/>
          </a:solidFill>
          <a:ln/>
        </p:spPr>
      </p:sp>
      <p:sp>
        <p:nvSpPr>
          <p:cNvPr id="4" name="Shape 2"/>
          <p:cNvSpPr/>
          <p:nvPr/>
        </p:nvSpPr>
        <p:spPr>
          <a:xfrm>
            <a:off x="261620" y="1102584"/>
            <a:ext cx="2701925" cy="4373880"/>
          </a:xfrm>
          <a:prstGeom prst="round2SameRect">
            <a:avLst>
              <a:gd name="adj1" fmla="val 9523"/>
              <a:gd name="adj2" fmla="val 0"/>
            </a:avLst>
          </a:prstGeom>
          <a:solidFill>
            <a:srgbClr val="000000">
              <a:alpha val="0"/>
            </a:srgbClr>
          </a:solidFill>
          <a:ln w="19050">
            <a:gradFill flip="none" rotWithShape="1">
              <a:gsLst>
                <a:gs pos="0">
                  <a:srgbClr val="FFFFFF">
                    <a:alpha val="0"/>
                  </a:srgbClr>
                </a:gs>
                <a:gs pos="44000">
                  <a:srgbClr val="DFE078"/>
                </a:gs>
                <a:gs pos="84000">
                  <a:srgbClr val="BCBE2B"/>
                </a:gs>
                <a:gs pos="100000">
                  <a:srgbClr val="BCBE2B"/>
                </a:gs>
              </a:gsLst>
              <a:lin ang="16200000" scaled="1"/>
            </a:gradFill>
            <a:prstDash val="solid"/>
          </a:ln>
        </p:spPr>
      </p:sp>
      <p:sp>
        <p:nvSpPr>
          <p:cNvPr id="5" name="Shape 3"/>
          <p:cNvSpPr/>
          <p:nvPr/>
        </p:nvSpPr>
        <p:spPr>
          <a:xfrm>
            <a:off x="261620" y="1412240"/>
            <a:ext cx="1174115" cy="533400"/>
          </a:xfrm>
          <a:prstGeom prst="round2DiagRect">
            <a:avLst>
              <a:gd name="adj1" fmla="val 50000"/>
              <a:gd name="adj2" fmla="val 0"/>
            </a:avLst>
          </a:prstGeom>
          <a:solidFill>
            <a:srgbClr val="A1C25E"/>
          </a:solidFill>
          <a:ln/>
        </p:spPr>
      </p:sp>
      <p:sp>
        <p:nvSpPr>
          <p:cNvPr id="6" name="Shape 4"/>
          <p:cNvSpPr/>
          <p:nvPr/>
        </p:nvSpPr>
        <p:spPr>
          <a:xfrm>
            <a:off x="3253740" y="1157928"/>
            <a:ext cx="2701925" cy="4373880"/>
          </a:xfrm>
          <a:prstGeom prst="round2SameRect">
            <a:avLst>
              <a:gd name="adj1" fmla="val 9523"/>
              <a:gd name="adj2" fmla="val 0"/>
            </a:avLst>
          </a:prstGeom>
          <a:solidFill>
            <a:srgbClr val="000000">
              <a:alpha val="0"/>
            </a:srgbClr>
          </a:solidFill>
          <a:ln w="19050">
            <a:gradFill flip="none" rotWithShape="1">
              <a:gsLst>
                <a:gs pos="0">
                  <a:srgbClr val="FFFFFF">
                    <a:alpha val="0"/>
                  </a:srgbClr>
                </a:gs>
                <a:gs pos="44000">
                  <a:srgbClr val="DFE078"/>
                </a:gs>
                <a:gs pos="84000">
                  <a:srgbClr val="BCBE2B"/>
                </a:gs>
                <a:gs pos="100000">
                  <a:srgbClr val="BCBE2B"/>
                </a:gs>
              </a:gsLst>
              <a:lin ang="16200000" scaled="1"/>
            </a:gradFill>
            <a:prstDash val="solid"/>
          </a:ln>
        </p:spPr>
      </p:sp>
      <p:sp>
        <p:nvSpPr>
          <p:cNvPr id="7" name="Shape 5"/>
          <p:cNvSpPr/>
          <p:nvPr/>
        </p:nvSpPr>
        <p:spPr>
          <a:xfrm>
            <a:off x="3253740" y="1412240"/>
            <a:ext cx="1174115" cy="533400"/>
          </a:xfrm>
          <a:prstGeom prst="round2DiagRect">
            <a:avLst>
              <a:gd name="adj1" fmla="val 50000"/>
              <a:gd name="adj2" fmla="val 0"/>
            </a:avLst>
          </a:prstGeom>
          <a:solidFill>
            <a:srgbClr val="A1C25E"/>
          </a:solidFill>
          <a:ln/>
        </p:spPr>
      </p:sp>
      <p:sp>
        <p:nvSpPr>
          <p:cNvPr id="8" name="Shape 6"/>
          <p:cNvSpPr/>
          <p:nvPr/>
        </p:nvSpPr>
        <p:spPr>
          <a:xfrm>
            <a:off x="6233182" y="1160012"/>
            <a:ext cx="2701925" cy="4373880"/>
          </a:xfrm>
          <a:prstGeom prst="round2SameRect">
            <a:avLst>
              <a:gd name="adj1" fmla="val 9523"/>
              <a:gd name="adj2" fmla="val 0"/>
            </a:avLst>
          </a:prstGeom>
          <a:solidFill>
            <a:srgbClr val="000000">
              <a:alpha val="0"/>
            </a:srgbClr>
          </a:solidFill>
          <a:ln w="19050">
            <a:gradFill flip="none" rotWithShape="1">
              <a:gsLst>
                <a:gs pos="0">
                  <a:srgbClr val="FFFFFF">
                    <a:alpha val="0"/>
                  </a:srgbClr>
                </a:gs>
                <a:gs pos="44000">
                  <a:srgbClr val="DFE078"/>
                </a:gs>
                <a:gs pos="84000">
                  <a:srgbClr val="BCBE2B"/>
                </a:gs>
                <a:gs pos="100000">
                  <a:srgbClr val="BCBE2B"/>
                </a:gs>
              </a:gsLst>
              <a:lin ang="16200000" scaled="1"/>
            </a:gradFill>
            <a:prstDash val="solid"/>
          </a:ln>
        </p:spPr>
      </p:sp>
      <p:sp>
        <p:nvSpPr>
          <p:cNvPr id="9" name="Shape 7"/>
          <p:cNvSpPr/>
          <p:nvPr/>
        </p:nvSpPr>
        <p:spPr>
          <a:xfrm>
            <a:off x="6246495" y="1412240"/>
            <a:ext cx="1174115" cy="533400"/>
          </a:xfrm>
          <a:prstGeom prst="round2DiagRect">
            <a:avLst>
              <a:gd name="adj1" fmla="val 50000"/>
              <a:gd name="adj2" fmla="val 0"/>
            </a:avLst>
          </a:prstGeom>
          <a:solidFill>
            <a:srgbClr val="A1C25E"/>
          </a:solidFill>
          <a:ln/>
        </p:spPr>
      </p:sp>
      <p:sp>
        <p:nvSpPr>
          <p:cNvPr id="10" name="Shape 8"/>
          <p:cNvSpPr/>
          <p:nvPr/>
        </p:nvSpPr>
        <p:spPr>
          <a:xfrm>
            <a:off x="9238615" y="1086642"/>
            <a:ext cx="2701925" cy="4598670"/>
          </a:xfrm>
          <a:prstGeom prst="round2SameRect">
            <a:avLst>
              <a:gd name="adj1" fmla="val 9523"/>
              <a:gd name="adj2" fmla="val 0"/>
            </a:avLst>
          </a:prstGeom>
          <a:solidFill>
            <a:srgbClr val="000000">
              <a:alpha val="0"/>
            </a:srgbClr>
          </a:solidFill>
          <a:ln w="19050">
            <a:gradFill flip="none" rotWithShape="1">
              <a:gsLst>
                <a:gs pos="0">
                  <a:srgbClr val="FFFFFF">
                    <a:alpha val="0"/>
                  </a:srgbClr>
                </a:gs>
                <a:gs pos="44000">
                  <a:srgbClr val="DFE078"/>
                </a:gs>
                <a:gs pos="84000">
                  <a:srgbClr val="BCBE2B"/>
                </a:gs>
                <a:gs pos="100000">
                  <a:srgbClr val="BCBE2B"/>
                </a:gs>
              </a:gsLst>
              <a:lin ang="16200000" scaled="1"/>
            </a:gradFill>
            <a:prstDash val="solid"/>
          </a:ln>
        </p:spPr>
      </p:sp>
      <p:sp>
        <p:nvSpPr>
          <p:cNvPr id="11" name="Shape 9"/>
          <p:cNvSpPr/>
          <p:nvPr/>
        </p:nvSpPr>
        <p:spPr>
          <a:xfrm>
            <a:off x="9238615" y="1412240"/>
            <a:ext cx="1174115" cy="533400"/>
          </a:xfrm>
          <a:prstGeom prst="round2DiagRect">
            <a:avLst>
              <a:gd name="adj1" fmla="val 50000"/>
              <a:gd name="adj2" fmla="val 0"/>
            </a:avLst>
          </a:prstGeom>
          <a:solidFill>
            <a:srgbClr val="A1C25E"/>
          </a:solidFill>
          <a:ln/>
        </p:spPr>
      </p:sp>
      <p:sp>
        <p:nvSpPr>
          <p:cNvPr id="12" name="Shape 10"/>
          <p:cNvSpPr/>
          <p:nvPr/>
        </p:nvSpPr>
        <p:spPr>
          <a:xfrm>
            <a:off x="-5080" y="6195695"/>
            <a:ext cx="12207240" cy="0"/>
          </a:xfrm>
          <a:prstGeom prst="line">
            <a:avLst/>
          </a:prstGeom>
          <a:noFill/>
          <a:ln w="19050">
            <a:solidFill>
              <a:srgbClr val="FFFFFF"/>
            </a:solidFill>
            <a:prstDash val="solid"/>
            <a:headEnd type="none"/>
            <a:tailEnd type="none"/>
          </a:ln>
        </p:spPr>
      </p:sp>
      <p:sp>
        <p:nvSpPr>
          <p:cNvPr id="13" name="Shape 11"/>
          <p:cNvSpPr/>
          <p:nvPr/>
        </p:nvSpPr>
        <p:spPr>
          <a:xfrm>
            <a:off x="1686560" y="6116320"/>
            <a:ext cx="198120" cy="198120"/>
          </a:xfrm>
          <a:prstGeom prst="ellipse">
            <a:avLst/>
          </a:prstGeom>
          <a:gradFill flip="none" rotWithShape="1">
            <a:gsLst>
              <a:gs pos="0">
                <a:srgbClr val="8D8E20"/>
              </a:gs>
              <a:gs pos="91000">
                <a:srgbClr val="C5DB9E"/>
              </a:gs>
              <a:gs pos="100000">
                <a:srgbClr val="C5DB9E"/>
              </a:gs>
            </a:gsLst>
            <a:lin ang="13500000" scaled="1"/>
          </a:gradFill>
          <a:ln w="38100">
            <a:solidFill>
              <a:srgbClr val="FFFFFF"/>
            </a:solidFill>
            <a:prstDash val="solid"/>
          </a:ln>
        </p:spPr>
      </p:sp>
      <p:sp>
        <p:nvSpPr>
          <p:cNvPr id="14" name="Shape 12"/>
          <p:cNvSpPr/>
          <p:nvPr/>
        </p:nvSpPr>
        <p:spPr>
          <a:xfrm>
            <a:off x="4627880" y="6116320"/>
            <a:ext cx="198120" cy="198120"/>
          </a:xfrm>
          <a:prstGeom prst="ellipse">
            <a:avLst/>
          </a:prstGeom>
          <a:gradFill flip="none" rotWithShape="1">
            <a:gsLst>
              <a:gs pos="0">
                <a:srgbClr val="8D8E20"/>
              </a:gs>
              <a:gs pos="91000">
                <a:srgbClr val="C5DB9E"/>
              </a:gs>
              <a:gs pos="100000">
                <a:srgbClr val="C5DB9E"/>
              </a:gs>
            </a:gsLst>
            <a:lin ang="13500000" scaled="1"/>
          </a:gradFill>
          <a:ln w="38100">
            <a:solidFill>
              <a:srgbClr val="FFFFFF"/>
            </a:solidFill>
            <a:prstDash val="solid"/>
          </a:ln>
        </p:spPr>
      </p:sp>
      <p:sp>
        <p:nvSpPr>
          <p:cNvPr id="15" name="Shape 13"/>
          <p:cNvSpPr/>
          <p:nvPr/>
        </p:nvSpPr>
        <p:spPr>
          <a:xfrm>
            <a:off x="7569200" y="6116320"/>
            <a:ext cx="198120" cy="198120"/>
          </a:xfrm>
          <a:prstGeom prst="ellipse">
            <a:avLst/>
          </a:prstGeom>
          <a:gradFill flip="none" rotWithShape="1">
            <a:gsLst>
              <a:gs pos="0">
                <a:srgbClr val="8D8E20"/>
              </a:gs>
              <a:gs pos="91000">
                <a:srgbClr val="C5DB9E"/>
              </a:gs>
              <a:gs pos="100000">
                <a:srgbClr val="C5DB9E"/>
              </a:gs>
            </a:gsLst>
            <a:lin ang="13500000" scaled="1"/>
          </a:gradFill>
          <a:ln w="38100">
            <a:solidFill>
              <a:srgbClr val="FFFFFF"/>
            </a:solidFill>
            <a:prstDash val="solid"/>
          </a:ln>
        </p:spPr>
      </p:sp>
      <p:sp>
        <p:nvSpPr>
          <p:cNvPr id="16" name="Shape 14"/>
          <p:cNvSpPr/>
          <p:nvPr/>
        </p:nvSpPr>
        <p:spPr>
          <a:xfrm>
            <a:off x="10510520" y="6116320"/>
            <a:ext cx="198120" cy="198120"/>
          </a:xfrm>
          <a:prstGeom prst="ellipse">
            <a:avLst/>
          </a:prstGeom>
          <a:gradFill flip="none" rotWithShape="1">
            <a:gsLst>
              <a:gs pos="0">
                <a:srgbClr val="8D8E20"/>
              </a:gs>
              <a:gs pos="91000">
                <a:srgbClr val="C5DB9E"/>
              </a:gs>
              <a:gs pos="100000">
                <a:srgbClr val="C5DB9E"/>
              </a:gs>
            </a:gsLst>
            <a:lin ang="13500000" scaled="1"/>
          </a:gradFill>
          <a:ln w="38100">
            <a:solidFill>
              <a:srgbClr val="FFFFFF"/>
            </a:solidFill>
            <a:prstDash val="solid"/>
          </a:ln>
        </p:spPr>
      </p:sp>
      <p:sp>
        <p:nvSpPr>
          <p:cNvPr id="17" name="Text 15"/>
          <p:cNvSpPr/>
          <p:nvPr/>
        </p:nvSpPr>
        <p:spPr>
          <a:xfrm>
            <a:off x="551180" y="1442720"/>
            <a:ext cx="654050" cy="460375"/>
          </a:xfrm>
          <a:prstGeom prst="rect">
            <a:avLst/>
          </a:prstGeom>
          <a:noFill/>
          <a:ln/>
        </p:spPr>
        <p:txBody>
          <a:bodyPr wrap="square" lIns="91440" tIns="45720" rIns="91440" bIns="45720" rtlCol="0" anchor="t">
            <a:spAutoFit/>
          </a:bodyPr>
          <a:lstStyle/>
          <a:p>
            <a:pPr algn="ctr">
              <a:lnSpc>
                <a:spcPct val="100000"/>
              </a:lnSpc>
            </a:pPr>
            <a:r>
              <a:rPr lang="fa-IR" sz="2400" b="1" dirty="0" smtClean="0">
                <a:solidFill>
                  <a:srgbClr val="FFFFFF"/>
                </a:solidFill>
                <a:latin typeface="MiSans" pitchFamily="34" charset="0"/>
                <a:ea typeface="MiSans" pitchFamily="34" charset="-122"/>
                <a:cs typeface="MiSans" pitchFamily="34" charset="-120"/>
              </a:rPr>
              <a:t>4</a:t>
            </a:r>
            <a:endParaRPr lang="en-US" sz="1600" dirty="0"/>
          </a:p>
        </p:txBody>
      </p:sp>
      <p:sp>
        <p:nvSpPr>
          <p:cNvPr id="18" name="Text 16"/>
          <p:cNvSpPr/>
          <p:nvPr/>
        </p:nvSpPr>
        <p:spPr>
          <a:xfrm>
            <a:off x="241935" y="2004695"/>
            <a:ext cx="2638425" cy="338554"/>
          </a:xfrm>
          <a:prstGeom prst="rect">
            <a:avLst/>
          </a:prstGeom>
          <a:noFill/>
          <a:ln/>
        </p:spPr>
        <p:txBody>
          <a:bodyPr wrap="square" lIns="91440" tIns="45720" rIns="91440" bIns="45720" rtlCol="0" anchor="t">
            <a:spAutoFit/>
          </a:bodyPr>
          <a:lstStyle/>
          <a:p>
            <a:pPr algn="ctr"/>
            <a:r>
              <a:rPr lang="en-US" sz="1600" b="1" dirty="0">
                <a:solidFill>
                  <a:schemeClr val="accent5">
                    <a:lumMod val="50000"/>
                    <a:lumOff val="50000"/>
                  </a:schemeClr>
                </a:solidFill>
                <a:latin typeface="MiSans" pitchFamily="34" charset="0"/>
                <a:ea typeface="MiSans" pitchFamily="34" charset="-122"/>
                <a:cs typeface="B Titr" panose="00000700000000000000" pitchFamily="2" charset="-78"/>
              </a:rPr>
              <a:t>مراقبت از پوست در برابر آفتاب</a:t>
            </a:r>
          </a:p>
        </p:txBody>
      </p:sp>
      <p:sp>
        <p:nvSpPr>
          <p:cNvPr id="19" name="Text 17"/>
          <p:cNvSpPr/>
          <p:nvPr/>
        </p:nvSpPr>
        <p:spPr>
          <a:xfrm>
            <a:off x="283845" y="2661285"/>
            <a:ext cx="2700655" cy="2677656"/>
          </a:xfrm>
          <a:prstGeom prst="rect">
            <a:avLst/>
          </a:prstGeom>
          <a:noFill/>
          <a:ln/>
        </p:spPr>
        <p:txBody>
          <a:bodyPr wrap="square" lIns="91440" tIns="45720" rIns="91440" bIns="45720" rtlCol="0" anchor="t">
            <a:spAutoFit/>
          </a:bodyPr>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اشعه فرابنفش خورشید عامل اصلی سرطان پوست است. بین ساعت ۱۰ صبح تا ۴ بعدازظهر از قرار گرفتن در معرض نور شدید آفتاب بپرهیزید. از کرم </a:t>
            </a:r>
            <a:r>
              <a:rPr lang="en-US" sz="1400" b="1" dirty="0" err="1">
                <a:solidFill>
                  <a:srgbClr val="000000"/>
                </a:solidFill>
                <a:latin typeface="MiSans" pitchFamily="34" charset="0"/>
                <a:ea typeface="MiSans" pitchFamily="34" charset="-122"/>
                <a:cs typeface="B Nazanin" panose="00000400000000000000" pitchFamily="2" charset="-78"/>
              </a:rPr>
              <a:t>ضدآفتاب</a:t>
            </a:r>
            <a:r>
              <a:rPr lang="en-US" sz="1400" b="1" dirty="0">
                <a:solidFill>
                  <a:srgbClr val="000000"/>
                </a:solidFill>
                <a:latin typeface="MiSans" pitchFamily="34" charset="0"/>
                <a:ea typeface="MiSans" pitchFamily="34" charset="-122"/>
                <a:cs typeface="B Nazanin" panose="00000400000000000000" pitchFamily="2" charset="-78"/>
              </a:rPr>
              <a:t> ب</a:t>
            </a:r>
            <a:r>
              <a:rPr lang="fa-IR" sz="1400" b="1" dirty="0">
                <a:solidFill>
                  <a:srgbClr val="000000"/>
                </a:solidFill>
                <a:latin typeface="MiSans" pitchFamily="34" charset="0"/>
                <a:ea typeface="MiSans" pitchFamily="34" charset="-122"/>
                <a:cs typeface="B Nazanin" panose="00000400000000000000" pitchFamily="2" charset="-78"/>
              </a:rPr>
              <a:t>ا</a:t>
            </a:r>
            <a:r>
              <a:rPr lang="en-US" sz="1400" b="1" dirty="0" err="1">
                <a:solidFill>
                  <a:srgbClr val="000000"/>
                </a:solidFill>
                <a:latin typeface="MiSans" pitchFamily="34" charset="0"/>
                <a:ea typeface="MiSans" pitchFamily="34" charset="-122"/>
                <a:cs typeface="B Nazanin" panose="00000400000000000000" pitchFamily="2" charset="-78"/>
              </a:rPr>
              <a:t>SPFحداقل</a:t>
            </a:r>
            <a:r>
              <a:rPr lang="en-US" sz="1400" b="1" dirty="0">
                <a:solidFill>
                  <a:srgbClr val="000000"/>
                </a:solidFill>
                <a:latin typeface="MiSans" pitchFamily="34" charset="0"/>
                <a:ea typeface="MiSans" pitchFamily="34" charset="-122"/>
                <a:cs typeface="B Nazanin" panose="00000400000000000000" pitchFamily="2" charset="-78"/>
              </a:rPr>
              <a:t> ۱۵ و </a:t>
            </a:r>
            <a:r>
              <a:rPr lang="en-US" sz="1400" b="1" dirty="0" err="1">
                <a:solidFill>
                  <a:srgbClr val="000000"/>
                </a:solidFill>
                <a:latin typeface="MiSans" pitchFamily="34" charset="0"/>
                <a:ea typeface="MiSans" pitchFamily="34" charset="-122"/>
                <a:cs typeface="B Nazanin" panose="00000400000000000000" pitchFamily="2" charset="-78"/>
              </a:rPr>
              <a:t>طیف</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گسترده</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استفاده</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کنید</a:t>
            </a:r>
            <a:r>
              <a:rPr lang="en-US" sz="1400" b="1" dirty="0">
                <a:solidFill>
                  <a:srgbClr val="000000"/>
                </a:solidFill>
                <a:latin typeface="MiSans" pitchFamily="34" charset="0"/>
                <a:ea typeface="MiSans" pitchFamily="34" charset="-122"/>
                <a:cs typeface="B Nazanin" panose="00000400000000000000" pitchFamily="2" charset="-78"/>
              </a:rPr>
              <a:t> و </a:t>
            </a:r>
            <a:r>
              <a:rPr lang="en-US" sz="1400" b="1" dirty="0" err="1">
                <a:solidFill>
                  <a:srgbClr val="000000"/>
                </a:solidFill>
                <a:latin typeface="MiSans" pitchFamily="34" charset="0"/>
                <a:ea typeface="MiSans" pitchFamily="34" charset="-122"/>
                <a:cs typeface="B Nazanin" panose="00000400000000000000" pitchFamily="2" charset="-78"/>
              </a:rPr>
              <a:t>هر</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دو</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ساعت</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آن</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را</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تجدید</a:t>
            </a:r>
            <a:r>
              <a:rPr lang="en-US" sz="1400" b="1" dirty="0">
                <a:solidFill>
                  <a:srgbClr val="000000"/>
                </a:solidFill>
                <a:latin typeface="MiSans" pitchFamily="34" charset="0"/>
                <a:ea typeface="MiSans" pitchFamily="34" charset="-122"/>
                <a:cs typeface="B Nazanin" panose="00000400000000000000" pitchFamily="2" charset="-78"/>
              </a:rPr>
              <a:t> </a:t>
            </a:r>
            <a:r>
              <a:rPr lang="en-US" sz="1400" b="1" dirty="0" err="1">
                <a:solidFill>
                  <a:srgbClr val="000000"/>
                </a:solidFill>
                <a:latin typeface="MiSans" pitchFamily="34" charset="0"/>
                <a:ea typeface="MiSans" pitchFamily="34" charset="-122"/>
                <a:cs typeface="B Nazanin" panose="00000400000000000000" pitchFamily="2" charset="-78"/>
              </a:rPr>
              <a:t>نمایید</a:t>
            </a:r>
            <a:r>
              <a:rPr lang="en-US" sz="1400" b="1" dirty="0">
                <a:solidFill>
                  <a:srgbClr val="000000"/>
                </a:solidFill>
                <a:latin typeface="MiSans" pitchFamily="34" charset="0"/>
                <a:ea typeface="MiSans" pitchFamily="34" charset="-122"/>
                <a:cs typeface="B Nazanin" panose="00000400000000000000" pitchFamily="2" charset="-78"/>
              </a:rPr>
              <a:t>. پوشش مناسب شامل لباس سفید آستین‌دار و عینک آفتابی با جذب ۹۹ تا ۱۰۰ درصد UV الزامی است</a:t>
            </a:r>
            <a:r>
              <a:rPr lang="en-US" sz="1400" dirty="0">
                <a:solidFill>
                  <a:srgbClr val="000000"/>
                </a:solidFill>
                <a:latin typeface="MiSans" pitchFamily="34" charset="0"/>
                <a:ea typeface="MiSans" pitchFamily="34" charset="-122"/>
                <a:cs typeface="MiSans" pitchFamily="34" charset="-120"/>
              </a:rPr>
              <a:t>.</a:t>
            </a:r>
            <a:endParaRPr lang="en-US" sz="1600" dirty="0"/>
          </a:p>
        </p:txBody>
      </p:sp>
      <p:sp>
        <p:nvSpPr>
          <p:cNvPr id="20" name="Text 18"/>
          <p:cNvSpPr/>
          <p:nvPr/>
        </p:nvSpPr>
        <p:spPr>
          <a:xfrm>
            <a:off x="3543300" y="1442720"/>
            <a:ext cx="654050" cy="460375"/>
          </a:xfrm>
          <a:prstGeom prst="rect">
            <a:avLst/>
          </a:prstGeom>
          <a:noFill/>
          <a:ln/>
        </p:spPr>
        <p:txBody>
          <a:bodyPr wrap="square" lIns="91440" tIns="45720" rIns="91440" bIns="45720" rtlCol="0" anchor="t">
            <a:spAutoFit/>
          </a:bodyPr>
          <a:lstStyle/>
          <a:p>
            <a:pPr algn="ctr">
              <a:lnSpc>
                <a:spcPct val="100000"/>
              </a:lnSpc>
            </a:pPr>
            <a:r>
              <a:rPr lang="fa-IR" sz="2400" b="1" dirty="0" smtClean="0">
                <a:solidFill>
                  <a:srgbClr val="FFFFFF"/>
                </a:solidFill>
                <a:latin typeface="MiSans" pitchFamily="34" charset="0"/>
                <a:ea typeface="MiSans" pitchFamily="34" charset="-122"/>
                <a:cs typeface="MiSans" pitchFamily="34" charset="-120"/>
              </a:rPr>
              <a:t>3</a:t>
            </a:r>
            <a:endParaRPr lang="en-US" sz="1600" dirty="0"/>
          </a:p>
        </p:txBody>
      </p:sp>
      <p:sp>
        <p:nvSpPr>
          <p:cNvPr id="21" name="Text 19"/>
          <p:cNvSpPr/>
          <p:nvPr/>
        </p:nvSpPr>
        <p:spPr>
          <a:xfrm>
            <a:off x="3234055" y="2004695"/>
            <a:ext cx="2638425" cy="338554"/>
          </a:xfrm>
          <a:prstGeom prst="rect">
            <a:avLst/>
          </a:prstGeom>
          <a:noFill/>
          <a:ln/>
        </p:spPr>
        <p:txBody>
          <a:bodyPr wrap="square" lIns="91440" tIns="45720" rIns="91440" bIns="45720" rtlCol="0" anchor="t">
            <a:spAutoFit/>
          </a:bodyPr>
          <a:lstStyle/>
          <a:p>
            <a:pPr algn="ctr">
              <a:lnSpc>
                <a:spcPct val="100000"/>
              </a:lnSpc>
            </a:pPr>
            <a:r>
              <a:rPr lang="en-US" sz="1600" b="1" dirty="0">
                <a:solidFill>
                  <a:schemeClr val="accent5">
                    <a:lumMod val="50000"/>
                    <a:lumOff val="50000"/>
                  </a:schemeClr>
                </a:solidFill>
                <a:latin typeface="MiSans" pitchFamily="34" charset="0"/>
                <a:ea typeface="MiSans" pitchFamily="34" charset="-122"/>
                <a:cs typeface="B Titr" panose="00000700000000000000" pitchFamily="2" charset="-78"/>
              </a:rPr>
              <a:t>پرهیز از برنزه کردن مصنوعی</a:t>
            </a:r>
          </a:p>
        </p:txBody>
      </p:sp>
      <p:sp>
        <p:nvSpPr>
          <p:cNvPr id="22" name="Text 20"/>
          <p:cNvSpPr/>
          <p:nvPr/>
        </p:nvSpPr>
        <p:spPr>
          <a:xfrm>
            <a:off x="3275965" y="2661285"/>
            <a:ext cx="2700655" cy="2443746"/>
          </a:xfrm>
          <a:prstGeom prst="rect">
            <a:avLst/>
          </a:prstGeom>
          <a:noFill/>
          <a:ln/>
        </p:spPr>
        <p:txBody>
          <a:bodyPr wrap="square" lIns="91440" tIns="45720" rIns="91440" bIns="45720" rtlCol="0" anchor="t">
            <a:spAutoFit/>
          </a:bodyPr>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سالن‌های برنزه‌سازی با اشعه فرابنفش مصنوعی خطر سرطان پوست را به شدت افزایش می‌دهند. این اشعه حتی در روزهای ابری نیز به سطح زمین می‌رسد، بنابراین استفاده روزانه از کرم ضدآفتاب توصیه می‌شود. پس از تماس با نور خورشید، دوش بگیرید و مواد شیمیایی و فرآورده‌های ضدآفتاب را از پوست خود بشویید</a:t>
            </a:r>
            <a:r>
              <a:rPr lang="en-US" sz="1600" b="1" dirty="0">
                <a:solidFill>
                  <a:srgbClr val="000000"/>
                </a:solidFill>
                <a:latin typeface="MiSans" pitchFamily="34" charset="0"/>
                <a:ea typeface="MiSans" pitchFamily="34" charset="-122"/>
                <a:cs typeface="B Nazanin" panose="00000400000000000000" pitchFamily="2" charset="-78"/>
              </a:rPr>
              <a:t>.</a:t>
            </a:r>
          </a:p>
        </p:txBody>
      </p:sp>
      <p:sp>
        <p:nvSpPr>
          <p:cNvPr id="23" name="Text 21"/>
          <p:cNvSpPr/>
          <p:nvPr/>
        </p:nvSpPr>
        <p:spPr>
          <a:xfrm>
            <a:off x="6536055" y="1442720"/>
            <a:ext cx="654050" cy="460375"/>
          </a:xfrm>
          <a:prstGeom prst="rect">
            <a:avLst/>
          </a:prstGeom>
          <a:noFill/>
          <a:ln/>
        </p:spPr>
        <p:txBody>
          <a:bodyPr wrap="square" lIns="91440" tIns="45720" rIns="91440" bIns="45720" rtlCol="0" anchor="t">
            <a:spAutoFit/>
          </a:bodyPr>
          <a:lstStyle/>
          <a:p>
            <a:pPr algn="ctr">
              <a:lnSpc>
                <a:spcPct val="100000"/>
              </a:lnSpc>
            </a:pPr>
            <a:r>
              <a:rPr lang="fa-IR" sz="2400" b="1" dirty="0" smtClean="0">
                <a:solidFill>
                  <a:srgbClr val="FFFFFF"/>
                </a:solidFill>
                <a:latin typeface="MiSans" pitchFamily="34" charset="0"/>
                <a:ea typeface="MiSans" pitchFamily="34" charset="-122"/>
                <a:cs typeface="MiSans" pitchFamily="34" charset="-120"/>
              </a:rPr>
              <a:t>2</a:t>
            </a:r>
            <a:endParaRPr lang="en-US" sz="1600" dirty="0"/>
          </a:p>
        </p:txBody>
      </p:sp>
      <p:sp>
        <p:nvSpPr>
          <p:cNvPr id="24" name="Text 22"/>
          <p:cNvSpPr/>
          <p:nvPr/>
        </p:nvSpPr>
        <p:spPr>
          <a:xfrm>
            <a:off x="6226810" y="2004695"/>
            <a:ext cx="2638425" cy="338554"/>
          </a:xfrm>
          <a:prstGeom prst="rect">
            <a:avLst/>
          </a:prstGeom>
          <a:noFill/>
          <a:ln/>
        </p:spPr>
        <p:txBody>
          <a:bodyPr wrap="square" lIns="91440" tIns="45720" rIns="91440" bIns="45720" rtlCol="0" anchor="t">
            <a:spAutoFit/>
          </a:bodyPr>
          <a:lstStyle/>
          <a:p>
            <a:pPr algn="ctr"/>
            <a:r>
              <a:rPr lang="en-US" sz="1600" b="1" dirty="0">
                <a:solidFill>
                  <a:schemeClr val="accent5">
                    <a:lumMod val="50000"/>
                    <a:lumOff val="50000"/>
                  </a:schemeClr>
                </a:solidFill>
                <a:latin typeface="MiSans" pitchFamily="34" charset="0"/>
                <a:ea typeface="MiSans" pitchFamily="34" charset="-122"/>
                <a:cs typeface="B Titr" panose="00000700000000000000" pitchFamily="2" charset="-78"/>
              </a:rPr>
              <a:t>ایمنی در محیط کار</a:t>
            </a:r>
          </a:p>
        </p:txBody>
      </p:sp>
      <p:sp>
        <p:nvSpPr>
          <p:cNvPr id="25" name="Text 23"/>
          <p:cNvSpPr/>
          <p:nvPr/>
        </p:nvSpPr>
        <p:spPr>
          <a:xfrm>
            <a:off x="6268720" y="2661285"/>
            <a:ext cx="2700655" cy="2419124"/>
          </a:xfrm>
          <a:prstGeom prst="rect">
            <a:avLst/>
          </a:prstGeom>
          <a:noFill/>
          <a:ln/>
        </p:spPr>
        <p:txBody>
          <a:bodyPr wrap="square" lIns="91440" tIns="45720" rIns="91440" bIns="45720" rtlCol="0" anchor="t">
            <a:spAutoFit/>
          </a:bodyPr>
          <a:lstStyle/>
          <a:p>
            <a:pPr algn="r" rtl="1">
              <a:lnSpc>
                <a:spcPct val="120000"/>
              </a:lnSpc>
            </a:pPr>
            <a:r>
              <a:rPr lang="fa-IR" sz="1400" b="1" dirty="0" smtClean="0">
                <a:solidFill>
                  <a:srgbClr val="000000"/>
                </a:solidFill>
                <a:latin typeface="MiSans" pitchFamily="34" charset="0"/>
                <a:ea typeface="MiSans" pitchFamily="34" charset="-122"/>
                <a:cs typeface="B Nazanin" panose="00000400000000000000" pitchFamily="2" charset="-78"/>
              </a:rPr>
              <a:t>2 تا 8 درصد </a:t>
            </a:r>
            <a:r>
              <a:rPr lang="en-US" sz="1400" b="1" dirty="0" err="1" smtClean="0">
                <a:solidFill>
                  <a:srgbClr val="000000"/>
                </a:solidFill>
                <a:latin typeface="MiSans" pitchFamily="34" charset="0"/>
                <a:ea typeface="MiSans" pitchFamily="34" charset="-122"/>
                <a:cs typeface="B Nazanin" panose="00000400000000000000" pitchFamily="2" charset="-78"/>
              </a:rPr>
              <a:t>سرطان‌ها</a:t>
            </a:r>
            <a:r>
              <a:rPr lang="en-US" sz="1400" b="1" dirty="0" smtClean="0">
                <a:solidFill>
                  <a:srgbClr val="000000"/>
                </a:solidFill>
                <a:latin typeface="MiSans" pitchFamily="34" charset="0"/>
                <a:ea typeface="MiSans" pitchFamily="34" charset="-122"/>
                <a:cs typeface="B Nazanin" panose="00000400000000000000" pitchFamily="2" charset="-78"/>
              </a:rPr>
              <a:t> </a:t>
            </a:r>
            <a:r>
              <a:rPr lang="en-US" sz="1400" b="1" dirty="0">
                <a:solidFill>
                  <a:srgbClr val="000000"/>
                </a:solidFill>
                <a:latin typeface="MiSans" pitchFamily="34" charset="0"/>
                <a:ea typeface="MiSans" pitchFamily="34" charset="-122"/>
                <a:cs typeface="B Nazanin" panose="00000400000000000000" pitchFamily="2" charset="-78"/>
              </a:rPr>
              <a:t>در سراسر جهان ناشی از مواجهه با مواد سرطان‌زا در محیط کار است. مشاغل کشاورزی، سمپاشی، نقاشی، صنایع آهن، فولاد، زغال‌سنگ و الاستیک خطر بالایی دارند. از تماس با آفت‌کش‌ها بپرهیزید و در صورت تماس، بدن را فوراً بشویید. هنگام کار با حلال‌ها، تهویه کامل را رعایت کنید.</a:t>
            </a:r>
          </a:p>
        </p:txBody>
      </p:sp>
      <p:sp>
        <p:nvSpPr>
          <p:cNvPr id="26" name="Text 24"/>
          <p:cNvSpPr/>
          <p:nvPr/>
        </p:nvSpPr>
        <p:spPr>
          <a:xfrm>
            <a:off x="9528175" y="1442720"/>
            <a:ext cx="654050" cy="460375"/>
          </a:xfrm>
          <a:prstGeom prst="rect">
            <a:avLst/>
          </a:prstGeom>
          <a:noFill/>
          <a:ln/>
        </p:spPr>
        <p:txBody>
          <a:bodyPr wrap="square" lIns="91440" tIns="45720" rIns="91440" bIns="45720" rtlCol="0" anchor="t">
            <a:spAutoFit/>
          </a:bodyPr>
          <a:lstStyle/>
          <a:p>
            <a:pPr algn="ctr">
              <a:lnSpc>
                <a:spcPct val="100000"/>
              </a:lnSpc>
            </a:pPr>
            <a:r>
              <a:rPr lang="fa-IR" sz="2400" b="1" dirty="0" smtClean="0">
                <a:solidFill>
                  <a:srgbClr val="FFFFFF"/>
                </a:solidFill>
                <a:latin typeface="MiSans" pitchFamily="34" charset="0"/>
                <a:ea typeface="MiSans" pitchFamily="34" charset="-122"/>
                <a:cs typeface="MiSans" pitchFamily="34" charset="-120"/>
              </a:rPr>
              <a:t>1</a:t>
            </a:r>
            <a:endParaRPr lang="en-US" sz="1600" dirty="0"/>
          </a:p>
        </p:txBody>
      </p:sp>
      <p:sp>
        <p:nvSpPr>
          <p:cNvPr id="27" name="Text 25"/>
          <p:cNvSpPr/>
          <p:nvPr/>
        </p:nvSpPr>
        <p:spPr>
          <a:xfrm>
            <a:off x="9218930" y="2004695"/>
            <a:ext cx="2638425" cy="338554"/>
          </a:xfrm>
          <a:prstGeom prst="rect">
            <a:avLst/>
          </a:prstGeom>
          <a:noFill/>
          <a:ln/>
        </p:spPr>
        <p:txBody>
          <a:bodyPr wrap="square" lIns="91440" tIns="45720" rIns="91440" bIns="45720" rtlCol="0" anchor="t">
            <a:spAutoFit/>
          </a:bodyPr>
          <a:lstStyle/>
          <a:p>
            <a:pPr algn="ctr">
              <a:lnSpc>
                <a:spcPct val="100000"/>
              </a:lnSpc>
            </a:pPr>
            <a:r>
              <a:rPr lang="en-US" sz="1600" b="1" dirty="0">
                <a:solidFill>
                  <a:schemeClr val="accent5">
                    <a:lumMod val="50000"/>
                    <a:lumOff val="50000"/>
                  </a:schemeClr>
                </a:solidFill>
                <a:latin typeface="MiSans" pitchFamily="34" charset="0"/>
                <a:ea typeface="MiSans" pitchFamily="34" charset="-122"/>
                <a:cs typeface="B Titr" panose="00000700000000000000" pitchFamily="2" charset="-78"/>
              </a:rPr>
              <a:t>استفاده از تجهیزات حفاظتی</a:t>
            </a:r>
          </a:p>
        </p:txBody>
      </p:sp>
      <p:sp>
        <p:nvSpPr>
          <p:cNvPr id="28" name="Text 26"/>
          <p:cNvSpPr/>
          <p:nvPr/>
        </p:nvSpPr>
        <p:spPr>
          <a:xfrm>
            <a:off x="9260840" y="2661285"/>
            <a:ext cx="2700655" cy="2419124"/>
          </a:xfrm>
          <a:prstGeom prst="rect">
            <a:avLst/>
          </a:prstGeom>
          <a:noFill/>
          <a:ln/>
        </p:spPr>
        <p:txBody>
          <a:bodyPr wrap="square" lIns="91440" tIns="45720" rIns="91440" bIns="45720" rtlCol="0" anchor="t">
            <a:spAutoFit/>
          </a:bodyPr>
          <a:lstStyle/>
          <a:p>
            <a:pPr algn="r" rtl="1">
              <a:lnSpc>
                <a:spcPct val="120000"/>
              </a:lnSpc>
            </a:pPr>
            <a:r>
              <a:rPr lang="en-US" sz="1400" b="1" dirty="0">
                <a:solidFill>
                  <a:srgbClr val="000000"/>
                </a:solidFill>
                <a:latin typeface="MiSans" pitchFamily="34" charset="0"/>
                <a:ea typeface="MiSans" pitchFamily="34" charset="-122"/>
                <a:cs typeface="B Nazanin" panose="00000400000000000000" pitchFamily="2" charset="-78"/>
              </a:rPr>
              <a:t>در محیط‌های با تراکم بالای ذرات ریز، الیاف و گردوغبار، حتماً از ماسک محافظ مناسب استفاده کنید. مطمئن شوید ماسک به درستی روی صورت قرار گرفته و دید را محدود نمی‌کند. سطوح کار را عاری از گردوغبار نگه دارید و از روش‌های تمیز کردن مرطوب به جای خشک استفاده نمایید تا گردوغبار پراکنده نشود.</a:t>
            </a: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slides_tmpl/image/25-08-27-20:03:52-d2nf8a18bjvh7rlj09n0.png"/>
          <p:cNvPicPr>
            <a:picLocks noChangeAspect="1"/>
          </p:cNvPicPr>
          <p:nvPr/>
        </p:nvPicPr>
        <p:blipFill>
          <a:blip r:embed="rId3"/>
          <a:srcRect l="5" r="5"/>
          <a:stretch/>
        </p:blipFill>
        <p:spPr>
          <a:xfrm>
            <a:off x="0" y="-75304"/>
            <a:ext cx="12202795" cy="6851015"/>
          </a:xfrm>
          <a:prstGeom prst="rect">
            <a:avLst/>
          </a:prstGeom>
        </p:spPr>
      </p:pic>
      <p:sp>
        <p:nvSpPr>
          <p:cNvPr id="3" name="Text 0"/>
          <p:cNvSpPr/>
          <p:nvPr/>
        </p:nvSpPr>
        <p:spPr>
          <a:xfrm>
            <a:off x="284163" y="2536825"/>
            <a:ext cx="2642870" cy="338554"/>
          </a:xfrm>
          <a:prstGeom prst="rect">
            <a:avLst/>
          </a:prstGeom>
          <a:noFill/>
          <a:ln/>
        </p:spPr>
        <p:txBody>
          <a:bodyPr wrap="square" lIns="91440" tIns="45720" rIns="91440" bIns="45720" rtlCol="0" anchor="t">
            <a:spAutoFit/>
          </a:bodyPr>
          <a:lstStyle/>
          <a:p>
            <a:pPr algn="ctr">
              <a:lnSpc>
                <a:spcPct val="100000"/>
              </a:lnSpc>
            </a:pPr>
            <a:endParaRPr lang="en-US" sz="1600" dirty="0"/>
          </a:p>
        </p:txBody>
      </p:sp>
      <p:sp>
        <p:nvSpPr>
          <p:cNvPr id="4" name="Text 1"/>
          <p:cNvSpPr/>
          <p:nvPr/>
        </p:nvSpPr>
        <p:spPr>
          <a:xfrm>
            <a:off x="1756802" y="3005791"/>
            <a:ext cx="8116570" cy="1754326"/>
          </a:xfrm>
          <a:prstGeom prst="rect">
            <a:avLst/>
          </a:prstGeom>
          <a:noFill/>
          <a:ln/>
        </p:spPr>
        <p:txBody>
          <a:bodyPr wrap="square" lIns="91440" tIns="45720" rIns="91440" bIns="45720" rtlCol="0" anchor="t">
            <a:spAutoFit/>
          </a:bodyPr>
          <a:lstStyle/>
          <a:p>
            <a:pPr algn="ctr" rtl="1">
              <a:lnSpc>
                <a:spcPct val="100000"/>
              </a:lnSpc>
            </a:pPr>
            <a:r>
              <a:rPr lang="en-US" sz="5400" b="1" dirty="0" err="1">
                <a:solidFill>
                  <a:schemeClr val="bg2"/>
                </a:solidFill>
                <a:latin typeface="MiSans" pitchFamily="34" charset="0"/>
                <a:ea typeface="MiSans" pitchFamily="34" charset="-122"/>
                <a:cs typeface="B Nazanin" panose="00000400000000000000" pitchFamily="2" charset="-78"/>
              </a:rPr>
              <a:t>باورهای</a:t>
            </a:r>
            <a:r>
              <a:rPr lang="en-US" sz="5400" b="1" dirty="0">
                <a:solidFill>
                  <a:schemeClr val="bg2"/>
                </a:solidFill>
                <a:latin typeface="MiSans" pitchFamily="34" charset="0"/>
                <a:ea typeface="MiSans" pitchFamily="34" charset="-122"/>
                <a:cs typeface="B Nazanin" panose="00000400000000000000" pitchFamily="2" charset="-78"/>
              </a:rPr>
              <a:t> </a:t>
            </a:r>
            <a:r>
              <a:rPr lang="en-US" sz="5400" b="1" dirty="0" err="1">
                <a:solidFill>
                  <a:schemeClr val="bg2"/>
                </a:solidFill>
                <a:latin typeface="MiSans" pitchFamily="34" charset="0"/>
                <a:ea typeface="MiSans" pitchFamily="34" charset="-122"/>
                <a:cs typeface="B Nazanin" panose="00000400000000000000" pitchFamily="2" charset="-78"/>
              </a:rPr>
              <a:t>نادرست</a:t>
            </a:r>
            <a:r>
              <a:rPr lang="en-US" sz="5400" b="1" dirty="0">
                <a:solidFill>
                  <a:schemeClr val="bg2"/>
                </a:solidFill>
                <a:latin typeface="MiSans" pitchFamily="34" charset="0"/>
                <a:ea typeface="MiSans" pitchFamily="34" charset="-122"/>
                <a:cs typeface="B Nazanin" panose="00000400000000000000" pitchFamily="2" charset="-78"/>
              </a:rPr>
              <a:t> </a:t>
            </a:r>
            <a:r>
              <a:rPr lang="fa-IR" sz="5400" b="1" dirty="0">
                <a:solidFill>
                  <a:schemeClr val="bg2"/>
                </a:solidFill>
                <a:latin typeface="MiSans" pitchFamily="34" charset="0"/>
                <a:ea typeface="MiSans" pitchFamily="34" charset="-122"/>
                <a:cs typeface="B Nazanin" panose="00000400000000000000" pitchFamily="2" charset="-78"/>
              </a:rPr>
              <a:t>در زمینه ی  سرطان </a:t>
            </a:r>
            <a:r>
              <a:rPr lang="en-US" sz="5400" b="1" dirty="0">
                <a:solidFill>
                  <a:schemeClr val="bg2"/>
                </a:solidFill>
                <a:latin typeface="MiSans" pitchFamily="34" charset="0"/>
                <a:ea typeface="MiSans" pitchFamily="34" charset="-122"/>
                <a:cs typeface="B Nazanin" panose="00000400000000000000" pitchFamily="2" charset="-78"/>
              </a:rPr>
              <a:t>و </a:t>
            </a:r>
            <a:r>
              <a:rPr lang="en-US" sz="5400" b="1" dirty="0" err="1">
                <a:solidFill>
                  <a:schemeClr val="bg2"/>
                </a:solidFill>
                <a:latin typeface="MiSans" pitchFamily="34" charset="0"/>
                <a:ea typeface="MiSans" pitchFamily="34" charset="-122"/>
                <a:cs typeface="B Nazanin" panose="00000400000000000000" pitchFamily="2" charset="-78"/>
              </a:rPr>
              <a:t>تغذیه</a:t>
            </a:r>
            <a:endParaRPr lang="en-US" sz="5400" b="1" dirty="0">
              <a:solidFill>
                <a:schemeClr val="bg2"/>
              </a:solidFill>
              <a:cs typeface="B Nazanin" panose="00000400000000000000" pitchFamily="2" charset="-78"/>
            </a:endParaRPr>
          </a:p>
        </p:txBody>
      </p:sp>
      <p:sp>
        <p:nvSpPr>
          <p:cNvPr id="5" name="Shape 2"/>
          <p:cNvSpPr/>
          <p:nvPr/>
        </p:nvSpPr>
        <p:spPr>
          <a:xfrm>
            <a:off x="10010751" y="3196836"/>
            <a:ext cx="71755" cy="1372235"/>
          </a:xfrm>
          <a:prstGeom prst="roundRect">
            <a:avLst>
              <a:gd name="adj" fmla="val 50000"/>
            </a:avLst>
          </a:prstGeom>
          <a:solidFill>
            <a:srgbClr val="FFFFFF"/>
          </a:solidFill>
          <a:ln/>
        </p:spPr>
      </p:sp>
      <p:sp>
        <p:nvSpPr>
          <p:cNvPr id="6" name="TextBox 5"/>
          <p:cNvSpPr txBox="1"/>
          <p:nvPr/>
        </p:nvSpPr>
        <p:spPr>
          <a:xfrm>
            <a:off x="10316095" y="3341716"/>
            <a:ext cx="1305098" cy="923330"/>
          </a:xfrm>
          <a:prstGeom prst="rect">
            <a:avLst/>
          </a:prstGeom>
          <a:noFill/>
        </p:spPr>
        <p:txBody>
          <a:bodyPr wrap="square" rtlCol="0">
            <a:spAutoFit/>
          </a:bodyPr>
          <a:lstStyle/>
          <a:p>
            <a:r>
              <a:rPr lang="fa-IR" sz="5400" b="1" dirty="0">
                <a:solidFill>
                  <a:schemeClr val="bg2"/>
                </a:solidFill>
                <a:latin typeface="MiSans" pitchFamily="34" charset="0"/>
                <a:ea typeface="MiSans" pitchFamily="34" charset="-122"/>
                <a:cs typeface="B Nazanin" panose="00000400000000000000" pitchFamily="2" charset="-78"/>
              </a:rPr>
              <a:t>2</a:t>
            </a:r>
            <a:endParaRPr lang="en-US" sz="5400" b="1" dirty="0">
              <a:solidFill>
                <a:schemeClr val="bg2"/>
              </a:solidFill>
              <a:latin typeface="MiSans" pitchFamily="34" charset="0"/>
              <a:ea typeface="MiSans" pitchFamily="34" charset="-122"/>
              <a:cs typeface="B Nazanin" panose="00000400000000000000" pitchFamily="2" charset="-78"/>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طرح زمینه Office">
  <a:themeElements>
    <a:clrScheme name="دفتر کار">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دفتر کار">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دفتر کا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TM03457444[[fn=Basis]]</Template>
  <TotalTime>1179</TotalTime>
  <Words>5191</Words>
  <Application>Microsoft Office PowerPoint</Application>
  <PresentationFormat>Widescreen</PresentationFormat>
  <Paragraphs>303</Paragraphs>
  <Slides>36</Slides>
  <Notes>35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Corbel</vt:lpstr>
      <vt:lpstr>Tahoma</vt:lpstr>
      <vt:lpstr>B Titr</vt:lpstr>
      <vt:lpstr>Calibri</vt:lpstr>
      <vt:lpstr>Wingdings</vt:lpstr>
      <vt:lpstr>B Nazanin</vt:lpstr>
      <vt:lpstr>Arial</vt:lpstr>
      <vt:lpstr>Malgun Gothic Semilight</vt:lpstr>
      <vt:lpstr>MiSans</vt:lpstr>
      <vt:lpstr>Aptos</vt:lpstr>
      <vt:lpstr>Basis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Moonshot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راهنمای خودمراقبتی پیشگیری از سرطان</dc:title>
  <dc:subject>راهنمای خودمراقبتی پیشگیری از سرطان</dc:subject>
  <dc:creator>Kimi</dc:creator>
  <cp:lastModifiedBy>bimariha8</cp:lastModifiedBy>
  <cp:revision>102</cp:revision>
  <dcterms:created xsi:type="dcterms:W3CDTF">2026-05-11T11:04:02Z</dcterms:created>
  <dcterms:modified xsi:type="dcterms:W3CDTF">2026-07-25T06:54:23Z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{"Label":"راهنمای خودمراقبتی پیشگیری از سرطان","ContentProducer":"001191110108MACG2KBH8F10000","ProduceID":"","ReservedCode1":"","ContentPropagator":"001191110108MACG2KBH8F20000","PropagateID":"","ReservedCode2":""}</vt:lpwstr>
  </property>
</Properties>
</file>