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5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83" r:id="rId1"/>
  </p:sldMasterIdLst>
  <p:notesMasterIdLst>
    <p:notesMasterId r:id="rId16"/>
  </p:notesMasterIdLst>
  <p:sldIdLst>
    <p:sldId id="454" r:id="rId2"/>
    <p:sldId id="258" r:id="rId3"/>
    <p:sldId id="424" r:id="rId4"/>
    <p:sldId id="425" r:id="rId5"/>
    <p:sldId id="429" r:id="rId6"/>
    <p:sldId id="430" r:id="rId7"/>
    <p:sldId id="433" r:id="rId8"/>
    <p:sldId id="431" r:id="rId9"/>
    <p:sldId id="461" r:id="rId10"/>
    <p:sldId id="438" r:id="rId11"/>
    <p:sldId id="462" r:id="rId12"/>
    <p:sldId id="463" r:id="rId13"/>
    <p:sldId id="439" r:id="rId14"/>
    <p:sldId id="413" r:id="rId15"/>
  </p:sldIdLst>
  <p:sldSz cx="12192000" cy="6858000"/>
  <p:notesSz cx="6858000" cy="9144000"/>
  <p:embeddedFontLs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B Titr" panose="00000700000000000000" pitchFamily="2" charset="-78"/>
      <p:bold r:id="rId21"/>
    </p:embeddedFont>
    <p:embeddedFont>
      <p:font typeface="B Nazanin" panose="00000400000000000000" pitchFamily="2" charset="-78"/>
      <p:regular r:id="rId22"/>
      <p:bold r:id="rId23"/>
    </p:embeddedFont>
    <p:embeddedFont>
      <p:font typeface="Calibri Light" panose="020F0302020204030204" pitchFamily="34" charset="0"/>
      <p:regular r:id="rId24"/>
      <p:italic r:id="rId25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  <a:srgbClr val="000026"/>
    <a:srgbClr val="FF00FF"/>
    <a:srgbClr val="006666"/>
    <a:srgbClr val="FF6600"/>
    <a:srgbClr val="66FF33"/>
    <a:srgbClr val="004A48"/>
    <a:srgbClr val="000066"/>
    <a:srgbClr val="00FF00"/>
    <a:srgbClr val="00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37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spc="100" baseline="0">
                <a:solidFill>
                  <a:schemeClr val="lt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fa-IR" dirty="0"/>
              <a:t>میزان بروز استاندارد شده سنی </a:t>
            </a:r>
            <a:r>
              <a:rPr lang="fa-IR" dirty="0" smtClean="0"/>
              <a:t>سرطان (در 100.000</a:t>
            </a:r>
            <a:r>
              <a:rPr lang="fa-IR" baseline="0" dirty="0" smtClean="0"/>
              <a:t> نفر)</a:t>
            </a:r>
            <a:r>
              <a:rPr lang="fa-IR" dirty="0" smtClean="0"/>
              <a:t> </a:t>
            </a:r>
            <a:r>
              <a:rPr lang="fa-IR" dirty="0"/>
              <a:t>در کل جمعیت </a:t>
            </a:r>
            <a:r>
              <a:rPr lang="fa-IR" dirty="0" smtClean="0"/>
              <a:t>کشور و استان </a:t>
            </a:r>
            <a:r>
              <a:rPr lang="fa-IR" dirty="0"/>
              <a:t>البرز</a:t>
            </a:r>
            <a:endParaRPr lang="en-US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spc="100" baseline="0">
              <a:solidFill>
                <a:schemeClr val="lt1">
                  <a:lumMod val="9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+mn-cs"/>
            </a:defRPr>
          </a:pPr>
          <a:endParaRPr lang="fa-I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1397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کشور</c:v>
                </c:pt>
                <c:pt idx="1">
                  <c:v>البرز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173.4</c:v>
                </c:pt>
                <c:pt idx="1">
                  <c:v>183.2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A75-461C-95AD-D9A00E24E45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1398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کشور</c:v>
                </c:pt>
                <c:pt idx="1">
                  <c:v>البرز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188.9</c:v>
                </c:pt>
                <c:pt idx="1">
                  <c:v>224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6A75-461C-95AD-D9A00E24E45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172225776"/>
        <c:axId val="172193264"/>
      </c:barChart>
      <c:catAx>
        <c:axId val="1722257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lt1">
                <a:lumMod val="95000"/>
                <a:alpha val="54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172193264"/>
        <c:crosses val="autoZero"/>
        <c:auto val="1"/>
        <c:lblAlgn val="ctr"/>
        <c:lblOffset val="100"/>
        <c:noMultiLvlLbl val="0"/>
      </c:catAx>
      <c:valAx>
        <c:axId val="1721932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1722257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fa-IR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spc="100" baseline="0">
                <a:solidFill>
                  <a:schemeClr val="lt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fa-IR" dirty="0"/>
              <a:t>میزان بروز استاندارد شده سنی سرطان در جمعیت مردان </a:t>
            </a:r>
            <a:r>
              <a:rPr lang="fa-IR" dirty="0" smtClean="0"/>
              <a:t>کشور واستان </a:t>
            </a:r>
            <a:r>
              <a:rPr lang="fa-IR" dirty="0"/>
              <a:t>البرز</a:t>
            </a:r>
            <a:endParaRPr lang="en-US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spc="100" baseline="0">
              <a:solidFill>
                <a:schemeClr val="lt1">
                  <a:lumMod val="9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+mn-cs"/>
            </a:defRPr>
          </a:pPr>
          <a:endParaRPr lang="fa-I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1397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کشور </c:v>
                </c:pt>
                <c:pt idx="1">
                  <c:v>البرز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182.7</c:v>
                </c:pt>
                <c:pt idx="1">
                  <c:v>183.7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312-4270-92C2-985E1F39E4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1398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کشور </c:v>
                </c:pt>
                <c:pt idx="1">
                  <c:v>البرز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201.2</c:v>
                </c:pt>
                <c:pt idx="1">
                  <c:v>229.5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D312-4270-92C2-985E1F39E4A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174887136"/>
        <c:axId val="204282552"/>
      </c:barChart>
      <c:catAx>
        <c:axId val="1748871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lt1">
                <a:lumMod val="95000"/>
                <a:alpha val="54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204282552"/>
        <c:crosses val="autoZero"/>
        <c:auto val="1"/>
        <c:lblAlgn val="ctr"/>
        <c:lblOffset val="100"/>
        <c:noMultiLvlLbl val="0"/>
      </c:catAx>
      <c:valAx>
        <c:axId val="2042825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1748871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fa-IR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spc="100" baseline="0">
                <a:solidFill>
                  <a:schemeClr val="lt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fa-IR" dirty="0"/>
              <a:t>میزان بروز استاندارد شده سنی سرطان در جمعیت زنان </a:t>
            </a:r>
            <a:r>
              <a:rPr lang="fa-IR" dirty="0" smtClean="0"/>
              <a:t>کشور و استان </a:t>
            </a:r>
            <a:r>
              <a:rPr lang="fa-IR" dirty="0"/>
              <a:t>البرز</a:t>
            </a:r>
            <a:endParaRPr lang="en-US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spc="100" baseline="0">
              <a:solidFill>
                <a:schemeClr val="lt1">
                  <a:lumMod val="9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+mn-cs"/>
            </a:defRPr>
          </a:pPr>
          <a:endParaRPr lang="fa-I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1397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کشور </c:v>
                </c:pt>
                <c:pt idx="1">
                  <c:v>البرز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165.3</c:v>
                </c:pt>
                <c:pt idx="1">
                  <c:v>183.5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AA0-4570-99A7-223A899D8F1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1398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کشور </c:v>
                </c:pt>
                <c:pt idx="1">
                  <c:v>البرز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177.6</c:v>
                </c:pt>
                <c:pt idx="1">
                  <c:v>223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6AA0-4570-99A7-223A899D8F1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204747448"/>
        <c:axId val="204747832"/>
      </c:barChart>
      <c:catAx>
        <c:axId val="2047474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lt1">
                <a:lumMod val="95000"/>
                <a:alpha val="54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204747832"/>
        <c:crosses val="autoZero"/>
        <c:auto val="1"/>
        <c:lblAlgn val="ctr"/>
        <c:lblOffset val="100"/>
        <c:noMultiLvlLbl val="0"/>
      </c:catAx>
      <c:valAx>
        <c:axId val="2047478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2047474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fa-IR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spc="100" baseline="0">
                <a:solidFill>
                  <a:schemeClr val="lt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fa-IR"/>
              <a:t>میزان بروز استاندارد شده سنی سرطان در کل جمعیت استان البرز</a:t>
            </a:r>
            <a:endParaRPr lang="en-US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spc="100" baseline="0">
              <a:solidFill>
                <a:schemeClr val="lt1">
                  <a:lumMod val="9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+mn-cs"/>
            </a:defRPr>
          </a:pPr>
          <a:endParaRPr lang="fa-I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1397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پستان</c:v>
                </c:pt>
                <c:pt idx="1">
                  <c:v>پروستات</c:v>
                </c:pt>
                <c:pt idx="2">
                  <c:v>روده بزرگ</c:v>
                </c:pt>
                <c:pt idx="3">
                  <c:v>معده</c:v>
                </c:pt>
                <c:pt idx="4">
                  <c:v>پوست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63.8</c:v>
                </c:pt>
                <c:pt idx="1">
                  <c:v>23</c:v>
                </c:pt>
                <c:pt idx="2">
                  <c:v>20</c:v>
                </c:pt>
                <c:pt idx="3">
                  <c:v>13.4</c:v>
                </c:pt>
                <c:pt idx="4">
                  <c:v>12.8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A75-461C-95AD-D9A00E24E45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1398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پستان</c:v>
                </c:pt>
                <c:pt idx="1">
                  <c:v>پروستات</c:v>
                </c:pt>
                <c:pt idx="2">
                  <c:v>روده بزرگ</c:v>
                </c:pt>
                <c:pt idx="3">
                  <c:v>معده</c:v>
                </c:pt>
                <c:pt idx="4">
                  <c:v>پوست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71.099999999999994</c:v>
                </c:pt>
                <c:pt idx="1">
                  <c:v>28.1</c:v>
                </c:pt>
                <c:pt idx="2">
                  <c:v>24.6</c:v>
                </c:pt>
                <c:pt idx="3">
                  <c:v>17.100000000000001</c:v>
                </c:pt>
                <c:pt idx="4">
                  <c:v>15.5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6A75-461C-95AD-D9A00E24E45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204633592"/>
        <c:axId val="204656616"/>
      </c:barChart>
      <c:catAx>
        <c:axId val="2046335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lt1">
                <a:lumMod val="95000"/>
                <a:alpha val="54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204656616"/>
        <c:crosses val="autoZero"/>
        <c:auto val="1"/>
        <c:lblAlgn val="ctr"/>
        <c:lblOffset val="100"/>
        <c:noMultiLvlLbl val="0"/>
      </c:catAx>
      <c:valAx>
        <c:axId val="2046566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2046335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fa-IR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spc="100" baseline="0">
                <a:solidFill>
                  <a:schemeClr val="lt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fa-IR"/>
              <a:t>میزان بروز استاندارد شده سنی سرطان در جمعیت مردان استان البرز</a:t>
            </a:r>
            <a:endParaRPr lang="en-US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spc="100" baseline="0">
              <a:solidFill>
                <a:schemeClr val="lt1">
                  <a:lumMod val="9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+mn-cs"/>
            </a:defRPr>
          </a:pPr>
          <a:endParaRPr lang="fa-I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1397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پروستات</c:v>
                </c:pt>
                <c:pt idx="1">
                  <c:v>روده بزرگ</c:v>
                </c:pt>
                <c:pt idx="2">
                  <c:v>معده </c:v>
                </c:pt>
                <c:pt idx="3">
                  <c:v>مثانه</c:v>
                </c:pt>
                <c:pt idx="4">
                  <c:v>پوست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182.7</c:v>
                </c:pt>
                <c:pt idx="1">
                  <c:v>183.7</c:v>
                </c:pt>
                <c:pt idx="2">
                  <c:v>19.3</c:v>
                </c:pt>
                <c:pt idx="3">
                  <c:v>16.2</c:v>
                </c:pt>
                <c:pt idx="4">
                  <c:v>16.100000000000001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312-4270-92C2-985E1F39E4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1398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پروستات</c:v>
                </c:pt>
                <c:pt idx="1">
                  <c:v>روده بزرگ</c:v>
                </c:pt>
                <c:pt idx="2">
                  <c:v>معده </c:v>
                </c:pt>
                <c:pt idx="3">
                  <c:v>مثانه</c:v>
                </c:pt>
                <c:pt idx="4">
                  <c:v>پوست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201.2</c:v>
                </c:pt>
                <c:pt idx="1">
                  <c:v>229.5</c:v>
                </c:pt>
                <c:pt idx="2">
                  <c:v>24.1</c:v>
                </c:pt>
                <c:pt idx="3">
                  <c:v>18.3</c:v>
                </c:pt>
                <c:pt idx="4">
                  <c:v>20.9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D312-4270-92C2-985E1F39E4A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175279536"/>
        <c:axId val="174669272"/>
      </c:barChart>
      <c:catAx>
        <c:axId val="1752795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lt1">
                <a:lumMod val="95000"/>
                <a:alpha val="54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174669272"/>
        <c:crosses val="autoZero"/>
        <c:auto val="1"/>
        <c:lblAlgn val="ctr"/>
        <c:lblOffset val="100"/>
        <c:noMultiLvlLbl val="0"/>
      </c:catAx>
      <c:valAx>
        <c:axId val="1746692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1752795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fa-IR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spc="100" baseline="0">
                <a:solidFill>
                  <a:schemeClr val="lt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fa-IR"/>
              <a:t>میزان بروز استاندارد شده سنی سرطان در جمعیت زنان استان البرز</a:t>
            </a:r>
            <a:endParaRPr lang="en-US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spc="100" baseline="0">
              <a:solidFill>
                <a:schemeClr val="lt1">
                  <a:lumMod val="9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+mn-cs"/>
            </a:defRPr>
          </a:pPr>
          <a:endParaRPr lang="fa-I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1397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پستان</c:v>
                </c:pt>
                <c:pt idx="1">
                  <c:v>روده بزرگ </c:v>
                </c:pt>
                <c:pt idx="2">
                  <c:v>تیروئید</c:v>
                </c:pt>
                <c:pt idx="3">
                  <c:v>پوست </c:v>
                </c:pt>
                <c:pt idx="4">
                  <c:v>مغز و سیستم عصبی</c:v>
                </c:pt>
                <c:pt idx="5">
                  <c:v>بدخیمی های متفرقه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63.8</c:v>
                </c:pt>
                <c:pt idx="1">
                  <c:v>18</c:v>
                </c:pt>
                <c:pt idx="2">
                  <c:v>8.9</c:v>
                </c:pt>
                <c:pt idx="3">
                  <c:v>9.5</c:v>
                </c:pt>
                <c:pt idx="4">
                  <c:v>7.2</c:v>
                </c:pt>
                <c:pt idx="5">
                  <c:v>6.4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AA0-4570-99A7-223A899D8F1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1398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پستان</c:v>
                </c:pt>
                <c:pt idx="1">
                  <c:v>روده بزرگ </c:v>
                </c:pt>
                <c:pt idx="2">
                  <c:v>تیروئید</c:v>
                </c:pt>
                <c:pt idx="3">
                  <c:v>پوست </c:v>
                </c:pt>
                <c:pt idx="4">
                  <c:v>مغز و سیستم عصبی</c:v>
                </c:pt>
                <c:pt idx="5">
                  <c:v>بدخیمی های متفرقه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71.7</c:v>
                </c:pt>
                <c:pt idx="1">
                  <c:v>20.399999999999999</c:v>
                </c:pt>
                <c:pt idx="2">
                  <c:v>12.2</c:v>
                </c:pt>
                <c:pt idx="3">
                  <c:v>10.3</c:v>
                </c:pt>
                <c:pt idx="4">
                  <c:v>6.3</c:v>
                </c:pt>
                <c:pt idx="5">
                  <c:v>10.6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6AA0-4570-99A7-223A899D8F1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174670056"/>
        <c:axId val="174670448"/>
      </c:barChart>
      <c:catAx>
        <c:axId val="1746700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lt1">
                <a:lumMod val="95000"/>
                <a:alpha val="54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174670448"/>
        <c:crosses val="autoZero"/>
        <c:auto val="1"/>
        <c:lblAlgn val="ctr"/>
        <c:lblOffset val="100"/>
        <c:noMultiLvlLbl val="0"/>
      </c:catAx>
      <c:valAx>
        <c:axId val="1746704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1746700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fa-IR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9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lt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lt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lt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9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lt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lt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lt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09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lt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lt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lt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09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lt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lt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lt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09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lt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lt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lt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09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lt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lt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lt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3E1920-1DF6-4FEC-B408-8EC59773A371}" type="datetimeFigureOut">
              <a:rPr lang="en-US" smtClean="0"/>
              <a:t>7/25/2026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9FDE87-A44B-475D-9CA4-094C7D1F42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07876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https://gco.iarc.who.int/today/en/dataviz/maps-heatmap?mode=population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2211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https://gco.iarc.who.int/today/en/dataviz/maps-heatmap?mode=population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42468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55023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Based on these reports, we can see how colorectal cancer, as a lifestyle-related cancer, is on the rise in both sexes.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0EB4F06-B6FE-42D0-A13B-5CDD4806EB2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292035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Based on these reports, we can see how colorectal cancer, as a lifestyle-related cancer, is on the rise in both sexes.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0EB4F06-B6FE-42D0-A13B-5CDD4806EB2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901744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3FEC0-2E0B-40A0-80C8-62C09309A1F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7/25/2026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787EB-489D-4530-8AB8-4A3E59D28DD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09836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3FEC0-2E0B-40A0-80C8-62C09309A1F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7/25/2026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787EB-489D-4530-8AB8-4A3E59D28DD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1888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3FEC0-2E0B-40A0-80C8-62C09309A1F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7/25/2026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787EB-489D-4530-8AB8-4A3E59D28DD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58427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13781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3FEC0-2E0B-40A0-80C8-62C09309A1F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7/25/2026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787EB-489D-4530-8AB8-4A3E59D28DD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23792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3FEC0-2E0B-40A0-80C8-62C09309A1F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7/25/2026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787EB-489D-4530-8AB8-4A3E59D28DD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2803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3FEC0-2E0B-40A0-80C8-62C09309A1F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7/25/2026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787EB-489D-4530-8AB8-4A3E59D28DD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91547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3FEC0-2E0B-40A0-80C8-62C09309A1F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7/25/2026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787EB-489D-4530-8AB8-4A3E59D28DD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51542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3FEC0-2E0B-40A0-80C8-62C09309A1F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7/25/2026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787EB-489D-4530-8AB8-4A3E59D28DD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5460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3FEC0-2E0B-40A0-80C8-62C09309A1F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7/25/2026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787EB-489D-4530-8AB8-4A3E59D28DD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6625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3FEC0-2E0B-40A0-80C8-62C09309A1F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7/25/2026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787EB-489D-4530-8AB8-4A3E59D28DD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66564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3FEC0-2E0B-40A0-80C8-62C09309A1F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7/25/2026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787EB-489D-4530-8AB8-4A3E59D28DD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26827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7/25/2026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06695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69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canceratlas.cancer.org/taking-action/universal-health-coverage/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1A84FAB5-4C64-44EB-AF7C-07D681537B0E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166937" y="890587"/>
            <a:ext cx="7858125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419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ECEE51B-19AA-4F39-A8A3-81ABE7E6AD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9388" y="178941"/>
            <a:ext cx="11407856" cy="1139220"/>
          </a:xfrm>
          <a:solidFill>
            <a:srgbClr val="002060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algn="ctr" rtl="1"/>
            <a:r>
              <a:rPr lang="fa-IR" sz="3200" b="1" dirty="0">
                <a:solidFill>
                  <a:schemeClr val="bg1"/>
                </a:solidFill>
                <a:cs typeface="B Titr" panose="00000700000000000000" pitchFamily="2" charset="-78"/>
              </a:rPr>
              <a:t>سرطان و اهمیت آن</a:t>
            </a:r>
            <a:br>
              <a:rPr lang="fa-IR" sz="3200" b="1" dirty="0">
                <a:solidFill>
                  <a:schemeClr val="bg1"/>
                </a:solidFill>
                <a:cs typeface="B Titr" panose="00000700000000000000" pitchFamily="2" charset="-78"/>
              </a:rPr>
            </a:br>
            <a:r>
              <a:rPr lang="fa-IR" sz="3200" b="1" dirty="0">
                <a:solidFill>
                  <a:schemeClr val="bg1"/>
                </a:solidFill>
                <a:cs typeface="B Titr" panose="00000700000000000000" pitchFamily="2" charset="-78"/>
              </a:rPr>
              <a:t>(بار اقتصادی)</a:t>
            </a:r>
            <a:endParaRPr lang="en-US" sz="3200" b="1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6" name="Rectangle: Top Corners Rounded 4">
            <a:extLst>
              <a:ext uri="{FF2B5EF4-FFF2-40B4-BE49-F238E27FC236}">
                <a16:creationId xmlns:a16="http://schemas.microsoft.com/office/drawing/2014/main" xmlns="" id="{5D1DCD40-F08B-4AD6-83E7-7353EA735A4B}"/>
              </a:ext>
            </a:extLst>
          </p:cNvPr>
          <p:cNvSpPr txBox="1"/>
          <p:nvPr/>
        </p:nvSpPr>
        <p:spPr>
          <a:xfrm>
            <a:off x="7158024" y="1569715"/>
            <a:ext cx="4821171" cy="478888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/>
        </p:spPr>
        <p:txBody>
          <a:bodyPr spcFirstLastPara="0" vert="horz" wrap="square" lIns="182880" tIns="123825" rIns="91440" bIns="123825" numCol="1" spcCol="1270" anchor="ctr" anchorCtr="0">
            <a:noAutofit/>
          </a:bodyPr>
          <a:lstStyle/>
          <a:p>
            <a:pPr marL="342900" lvl="1" indent="-342900" algn="just" defTabSz="889000" rtl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Courier New" panose="02070309020205020404" pitchFamily="49" charset="0"/>
              <a:buChar char="o"/>
              <a:defRPr/>
            </a:pPr>
            <a:r>
              <a:rPr lang="fa-IR" sz="2000" b="1" dirty="0">
                <a:solidFill>
                  <a:srgbClr val="2683C6">
                    <a:lumMod val="50000"/>
                  </a:srgbClr>
                </a:solidFill>
                <a:latin typeface="Calibri"/>
                <a:cs typeface="B Nazanin" panose="00000400000000000000" pitchFamily="2" charset="-78"/>
              </a:rPr>
              <a:t>سرطان پرهزینه‌ترین بیماری است- برآوردهای برخی مطالعات در ایران:</a:t>
            </a:r>
            <a:endParaRPr lang="en-US" sz="2000" b="1" dirty="0">
              <a:solidFill>
                <a:srgbClr val="2683C6">
                  <a:lumMod val="50000"/>
                </a:srgbClr>
              </a:solidFill>
              <a:latin typeface="Calibri"/>
              <a:cs typeface="B Nazanin" panose="00000400000000000000" pitchFamily="2" charset="-78"/>
            </a:endParaRPr>
          </a:p>
          <a:p>
            <a:pPr marL="800100" lvl="2" indent="-342900" algn="just" defTabSz="889000" rtl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Courier New" panose="02070309020205020404" pitchFamily="49" charset="0"/>
              <a:buChar char="o"/>
              <a:defRPr/>
            </a:pPr>
            <a:r>
              <a:rPr lang="fa-IR" b="1" dirty="0">
                <a:solidFill>
                  <a:srgbClr val="2683C6">
                    <a:lumMod val="50000"/>
                  </a:srgbClr>
                </a:solidFill>
                <a:latin typeface="Calibri"/>
                <a:cs typeface="B Nazanin" panose="00000400000000000000" pitchFamily="2" charset="-78"/>
              </a:rPr>
              <a:t>هزینه سرطان به ازای </a:t>
            </a:r>
            <a:r>
              <a:rPr lang="fa-IR" b="1" dirty="0">
                <a:solidFill>
                  <a:srgbClr val="FF0000"/>
                </a:solidFill>
                <a:latin typeface="Calibri"/>
                <a:cs typeface="B Nazanin" panose="00000400000000000000" pitchFamily="2" charset="-78"/>
              </a:rPr>
              <a:t>هر بیمار</a:t>
            </a:r>
            <a:r>
              <a:rPr lang="fa-IR" b="1" dirty="0">
                <a:solidFill>
                  <a:srgbClr val="2683C6">
                    <a:lumMod val="50000"/>
                  </a:srgbClr>
                </a:solidFill>
                <a:latin typeface="Calibri"/>
                <a:cs typeface="B Nazanin" panose="00000400000000000000" pitchFamily="2" charset="-78"/>
              </a:rPr>
              <a:t> 73,278 دلار امریکا (سال 2018) </a:t>
            </a:r>
          </a:p>
          <a:p>
            <a:pPr marL="800100" lvl="2" indent="-342900" algn="just" defTabSz="889000" rtl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Courier New" panose="02070309020205020404" pitchFamily="49" charset="0"/>
              <a:buChar char="o"/>
              <a:defRPr/>
            </a:pPr>
            <a:r>
              <a:rPr lang="fa-IR" sz="1800" b="1" dirty="0">
                <a:solidFill>
                  <a:srgbClr val="2683C6">
                    <a:lumMod val="50000"/>
                  </a:srgbClr>
                </a:solidFill>
                <a:latin typeface="Calibri"/>
                <a:cs typeface="B Nazanin" panose="00000400000000000000" pitchFamily="2" charset="-78"/>
              </a:rPr>
              <a:t>هزینه </a:t>
            </a:r>
            <a:r>
              <a:rPr lang="fa-IR" sz="1800" b="1" dirty="0">
                <a:solidFill>
                  <a:srgbClr val="FF0000"/>
                </a:solidFill>
                <a:latin typeface="Calibri"/>
                <a:cs typeface="B Nazanin" panose="00000400000000000000" pitchFamily="2" charset="-78"/>
              </a:rPr>
              <a:t>ماهیانه</a:t>
            </a:r>
            <a:r>
              <a:rPr lang="fa-IR" sz="1800" b="1" dirty="0">
                <a:solidFill>
                  <a:srgbClr val="2683C6">
                    <a:lumMod val="50000"/>
                  </a:srgbClr>
                </a:solidFill>
                <a:latin typeface="Calibri"/>
                <a:cs typeface="B Nazanin" panose="00000400000000000000" pitchFamily="2" charset="-78"/>
              </a:rPr>
              <a:t> سرطان‌ حدود 889 دلار امریکا (سال 2023)</a:t>
            </a:r>
            <a:endParaRPr lang="fa-IR" b="1" dirty="0">
              <a:solidFill>
                <a:srgbClr val="2683C6">
                  <a:lumMod val="50000"/>
                </a:srgbClr>
              </a:solidFill>
              <a:latin typeface="Calibri"/>
              <a:cs typeface="B Nazanin" panose="00000400000000000000" pitchFamily="2" charset="-78"/>
            </a:endParaRPr>
          </a:p>
          <a:p>
            <a:pPr marL="800100" lvl="2" indent="-342900" algn="just" defTabSz="889000" rtl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Courier New" panose="02070309020205020404" pitchFamily="49" charset="0"/>
              <a:buChar char="o"/>
              <a:defRPr/>
            </a:pPr>
            <a:r>
              <a:rPr lang="fa-IR" b="1" dirty="0">
                <a:solidFill>
                  <a:srgbClr val="2683C6">
                    <a:lumMod val="50000"/>
                  </a:srgbClr>
                </a:solidFill>
                <a:latin typeface="Calibri"/>
                <a:cs typeface="B Nazanin" panose="00000400000000000000" pitchFamily="2" charset="-78"/>
              </a:rPr>
              <a:t>بار اقتصادی </a:t>
            </a:r>
            <a:r>
              <a:rPr lang="fa-IR" b="1" dirty="0">
                <a:solidFill>
                  <a:srgbClr val="FF0000"/>
                </a:solidFill>
                <a:latin typeface="Calibri"/>
                <a:cs typeface="B Nazanin" panose="00000400000000000000" pitchFamily="2" charset="-78"/>
              </a:rPr>
              <a:t>سالیانه</a:t>
            </a:r>
            <a:r>
              <a:rPr lang="fa-IR" b="1" dirty="0">
                <a:solidFill>
                  <a:srgbClr val="2683C6">
                    <a:lumMod val="50000"/>
                  </a:srgbClr>
                </a:solidFill>
                <a:latin typeface="Calibri"/>
                <a:cs typeface="B Nazanin" panose="00000400000000000000" pitchFamily="2" charset="-78"/>
              </a:rPr>
              <a:t> سرطان </a:t>
            </a:r>
            <a:r>
              <a:rPr lang="fa-IR" b="1" dirty="0">
                <a:solidFill>
                  <a:srgbClr val="FF0000"/>
                </a:solidFill>
                <a:latin typeface="Calibri"/>
                <a:cs typeface="B Nazanin" panose="00000400000000000000" pitchFamily="2" charset="-78"/>
              </a:rPr>
              <a:t>کولورکتال</a:t>
            </a:r>
            <a:r>
              <a:rPr lang="fa-IR" b="1" dirty="0">
                <a:solidFill>
                  <a:srgbClr val="2683C6">
                    <a:lumMod val="50000"/>
                  </a:srgbClr>
                </a:solidFill>
                <a:latin typeface="Calibri"/>
                <a:cs typeface="B Nazanin" panose="00000400000000000000" pitchFamily="2" charset="-78"/>
              </a:rPr>
              <a:t> حدود 298 میلیون دلار امریکا (سال 2012)</a:t>
            </a:r>
          </a:p>
          <a:p>
            <a:pPr marL="800100" lvl="2" indent="-342900" algn="just" defTabSz="889000" rtl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Courier New" panose="02070309020205020404" pitchFamily="49" charset="0"/>
              <a:buChar char="o"/>
              <a:defRPr/>
            </a:pPr>
            <a:r>
              <a:rPr lang="fa-IR" sz="1800" b="1" dirty="0">
                <a:solidFill>
                  <a:srgbClr val="2683C6">
                    <a:lumMod val="50000"/>
                  </a:srgbClr>
                </a:solidFill>
                <a:latin typeface="Calibri"/>
                <a:cs typeface="B Nazanin" panose="00000400000000000000" pitchFamily="2" charset="-78"/>
              </a:rPr>
              <a:t>هزینه سرطان‌های </a:t>
            </a:r>
            <a:r>
              <a:rPr lang="fa-IR" sz="1800" b="1" dirty="0">
                <a:solidFill>
                  <a:srgbClr val="FF0000"/>
                </a:solidFill>
                <a:latin typeface="Calibri"/>
                <a:cs typeface="B Nazanin" panose="00000400000000000000" pitchFamily="2" charset="-78"/>
              </a:rPr>
              <a:t>ژنیکولوژی</a:t>
            </a:r>
            <a:r>
              <a:rPr lang="fa-IR" sz="1800" b="1" dirty="0">
                <a:solidFill>
                  <a:srgbClr val="2683C6">
                    <a:lumMod val="50000"/>
                  </a:srgbClr>
                </a:solidFill>
                <a:latin typeface="Calibri"/>
                <a:cs typeface="B Nazanin" panose="00000400000000000000" pitchFamily="2" charset="-78"/>
              </a:rPr>
              <a:t> 51 میلیون دلار امریکا </a:t>
            </a:r>
            <a:r>
              <a:rPr lang="fa-IR" sz="1800" b="1" dirty="0">
                <a:solidFill>
                  <a:srgbClr val="FF0000"/>
                </a:solidFill>
                <a:latin typeface="Calibri"/>
                <a:cs typeface="B Nazanin" panose="00000400000000000000" pitchFamily="2" charset="-78"/>
              </a:rPr>
              <a:t>سالیانه</a:t>
            </a:r>
            <a:r>
              <a:rPr lang="fa-IR" sz="1800" b="1" dirty="0">
                <a:solidFill>
                  <a:srgbClr val="2683C6">
                    <a:lumMod val="50000"/>
                  </a:srgbClr>
                </a:solidFill>
                <a:latin typeface="Calibri"/>
                <a:cs typeface="B Nazanin" panose="00000400000000000000" pitchFamily="2" charset="-78"/>
              </a:rPr>
              <a:t> (سال 2014)</a:t>
            </a:r>
            <a:endParaRPr lang="en-US" b="1" dirty="0">
              <a:solidFill>
                <a:srgbClr val="2683C6">
                  <a:lumMod val="50000"/>
                </a:srgbClr>
              </a:solidFill>
              <a:latin typeface="Calibri"/>
              <a:cs typeface="B Nazanin" panose="00000400000000000000" pitchFamily="2" charset="-78"/>
            </a:endParaRPr>
          </a:p>
          <a:p>
            <a:pPr marL="800100" lvl="2" indent="-342900" algn="just" defTabSz="889000" rtl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Courier New" panose="02070309020205020404" pitchFamily="49" charset="0"/>
              <a:buChar char="o"/>
              <a:defRPr/>
            </a:pPr>
            <a:r>
              <a:rPr lang="fa-IR" b="1" dirty="0">
                <a:solidFill>
                  <a:srgbClr val="2683C6">
                    <a:lumMod val="50000"/>
                  </a:srgbClr>
                </a:solidFill>
                <a:latin typeface="Calibri"/>
                <a:cs typeface="B Nazanin" panose="00000400000000000000" pitchFamily="2" charset="-78"/>
              </a:rPr>
              <a:t>کل هزینه‌های سرطان </a:t>
            </a:r>
            <a:r>
              <a:rPr lang="fa-IR" b="1" dirty="0">
                <a:solidFill>
                  <a:srgbClr val="FF0000"/>
                </a:solidFill>
                <a:latin typeface="Calibri"/>
                <a:cs typeface="B Nazanin" panose="00000400000000000000" pitchFamily="2" charset="-78"/>
              </a:rPr>
              <a:t>پروستات</a:t>
            </a:r>
            <a:r>
              <a:rPr lang="fa-IR" b="1" dirty="0">
                <a:solidFill>
                  <a:srgbClr val="2683C6">
                    <a:lumMod val="50000"/>
                  </a:srgbClr>
                </a:solidFill>
                <a:latin typeface="Calibri"/>
                <a:cs typeface="B Nazanin" panose="00000400000000000000" pitchFamily="2" charset="-78"/>
              </a:rPr>
              <a:t> برای </a:t>
            </a:r>
            <a:r>
              <a:rPr lang="fa-IR" b="1" dirty="0">
                <a:solidFill>
                  <a:srgbClr val="FF0000"/>
                </a:solidFill>
                <a:latin typeface="Calibri"/>
                <a:cs typeface="B Nazanin" panose="00000400000000000000" pitchFamily="2" charset="-78"/>
              </a:rPr>
              <a:t>هر بیمار </a:t>
            </a:r>
            <a:r>
              <a:rPr lang="fa-IR" b="1" dirty="0">
                <a:solidFill>
                  <a:srgbClr val="2683C6">
                    <a:lumMod val="50000"/>
                  </a:srgbClr>
                </a:solidFill>
                <a:latin typeface="Calibri"/>
                <a:cs typeface="B Nazanin" panose="00000400000000000000" pitchFamily="2" charset="-78"/>
              </a:rPr>
              <a:t>2,615 دلار امریکا (سال 2024)</a:t>
            </a:r>
          </a:p>
          <a:p>
            <a:pPr marL="342900" lvl="1" indent="-342900" algn="just" defTabSz="889000" rtl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Courier New" panose="02070309020205020404" pitchFamily="49" charset="0"/>
              <a:buChar char="o"/>
              <a:defRPr/>
            </a:pPr>
            <a:r>
              <a:rPr lang="fa-IR" sz="2200" b="1" dirty="0">
                <a:solidFill>
                  <a:srgbClr val="FF0000"/>
                </a:solidFill>
                <a:latin typeface="Calibri"/>
                <a:cs typeface="B Nazanin" panose="00000400000000000000" pitchFamily="2" charset="-78"/>
              </a:rPr>
              <a:t>دو سوم بیماران سرطانی در ایران دچار هزینه های کمرشکن </a:t>
            </a:r>
            <a:r>
              <a:rPr lang="fa-IR" sz="2200" b="1" dirty="0">
                <a:solidFill>
                  <a:srgbClr val="2683C6">
                    <a:lumMod val="50000"/>
                  </a:srgbClr>
                </a:solidFill>
                <a:latin typeface="Calibri"/>
                <a:cs typeface="B Nazanin" panose="00000400000000000000" pitchFamily="2" charset="-78"/>
              </a:rPr>
              <a:t>می‌شوند.</a:t>
            </a:r>
            <a:endParaRPr lang="en-US" sz="2200" b="1" dirty="0">
              <a:solidFill>
                <a:srgbClr val="2683C6">
                  <a:lumMod val="50000"/>
                </a:srgbClr>
              </a:solidFill>
              <a:latin typeface="Calibri"/>
              <a:cs typeface="B Nazanin" panose="00000400000000000000" pitchFamily="2" charset="-78"/>
            </a:endParaRPr>
          </a:p>
          <a:p>
            <a:pPr marL="342900" lvl="1" indent="-342900" algn="just" defTabSz="889000" rtl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Courier New" panose="02070309020205020404" pitchFamily="49" charset="0"/>
              <a:buChar char="o"/>
              <a:defRPr/>
            </a:pPr>
            <a:r>
              <a:rPr lang="fa-IR" sz="2000" b="1" dirty="0">
                <a:solidFill>
                  <a:srgbClr val="2683C6">
                    <a:lumMod val="50000"/>
                  </a:srgbClr>
                </a:solidFill>
                <a:latin typeface="Calibri"/>
                <a:cs typeface="B Nazanin" panose="00000400000000000000" pitchFamily="2" charset="-78"/>
              </a:rPr>
              <a:t>بیماری هر چه دیرتر تشخیص داده شود گران‌تر/هزینه‌برتر است.</a:t>
            </a:r>
            <a:endParaRPr lang="en-US" sz="2000" b="1" dirty="0">
              <a:solidFill>
                <a:srgbClr val="2683C6">
                  <a:lumMod val="50000"/>
                </a:srgbClr>
              </a:solidFill>
              <a:latin typeface="Calibri"/>
              <a:cs typeface="B Nazanin" panose="00000400000000000000" pitchFamily="2" charset="-78"/>
            </a:endParaRPr>
          </a:p>
        </p:txBody>
      </p:sp>
      <p:pic>
        <p:nvPicPr>
          <p:cNvPr id="7" name="Content Placeholder 5">
            <a:extLst>
              <a:ext uri="{FF2B5EF4-FFF2-40B4-BE49-F238E27FC236}">
                <a16:creationId xmlns:a16="http://schemas.microsoft.com/office/drawing/2014/main" xmlns="" id="{AF7AC020-924C-4369-9511-28B7CCCB10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660"/>
          <a:stretch/>
        </p:blipFill>
        <p:spPr>
          <a:xfrm>
            <a:off x="685383" y="1999431"/>
            <a:ext cx="6286899" cy="3498472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D2351984-C05F-42C8-8E38-5DA232F2C5D3}"/>
              </a:ext>
            </a:extLst>
          </p:cNvPr>
          <p:cNvSpPr/>
          <p:nvPr/>
        </p:nvSpPr>
        <p:spPr>
          <a:xfrm>
            <a:off x="5522376" y="6358597"/>
            <a:ext cx="6059154" cy="49940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>
                <a:solidFill>
                  <a:schemeClr val="tx1"/>
                </a:solidFill>
              </a:rPr>
              <a:t>Ref: </a:t>
            </a:r>
            <a:r>
              <a:rPr lang="en-US" sz="700" dirty="0">
                <a:solidFill>
                  <a:schemeClr val="tx1"/>
                </a:solidFill>
                <a:hlinkClick r:id="rId3"/>
              </a:rPr>
              <a:t>https://canceratlas.cancer.org/taking-action/universal-health-coverage/</a:t>
            </a:r>
            <a:r>
              <a:rPr lang="en-US" sz="700" dirty="0">
                <a:solidFill>
                  <a:schemeClr val="tx1"/>
                </a:solidFill>
              </a:rPr>
              <a:t>; </a:t>
            </a:r>
            <a:r>
              <a:rPr lang="en-US" sz="700" dirty="0" err="1">
                <a:solidFill>
                  <a:schemeClr val="tx1"/>
                </a:solidFill>
              </a:rPr>
              <a:t>Askarzade</a:t>
            </a:r>
            <a:r>
              <a:rPr lang="en-US" sz="700" dirty="0">
                <a:solidFill>
                  <a:schemeClr val="tx1"/>
                </a:solidFill>
              </a:rPr>
              <a:t>, E. , Adel, A. , </a:t>
            </a:r>
            <a:r>
              <a:rPr lang="en-US" sz="700" dirty="0" err="1">
                <a:solidFill>
                  <a:schemeClr val="tx1"/>
                </a:solidFill>
              </a:rPr>
              <a:t>Ebrahimipour</a:t>
            </a:r>
            <a:r>
              <a:rPr lang="en-US" sz="700" dirty="0">
                <a:solidFill>
                  <a:schemeClr val="tx1"/>
                </a:solidFill>
              </a:rPr>
              <a:t>, H. , </a:t>
            </a:r>
            <a:r>
              <a:rPr lang="en-US" sz="700" dirty="0" err="1">
                <a:solidFill>
                  <a:schemeClr val="tx1"/>
                </a:solidFill>
              </a:rPr>
              <a:t>Badiee</a:t>
            </a:r>
            <a:r>
              <a:rPr lang="en-US" sz="700" dirty="0">
                <a:solidFill>
                  <a:schemeClr val="tx1"/>
                </a:solidFill>
              </a:rPr>
              <a:t> Aval, S. , </a:t>
            </a:r>
            <a:r>
              <a:rPr lang="en-US" sz="700" dirty="0" err="1">
                <a:solidFill>
                  <a:schemeClr val="tx1"/>
                </a:solidFill>
              </a:rPr>
              <a:t>Pourahmadi</a:t>
            </a:r>
            <a:r>
              <a:rPr lang="en-US" sz="700" dirty="0">
                <a:solidFill>
                  <a:schemeClr val="tx1"/>
                </a:solidFill>
              </a:rPr>
              <a:t>, E. and Javan </a:t>
            </a:r>
            <a:r>
              <a:rPr lang="en-US" sz="700" dirty="0" err="1">
                <a:solidFill>
                  <a:schemeClr val="tx1"/>
                </a:solidFill>
              </a:rPr>
              <a:t>Biparva</a:t>
            </a:r>
            <a:r>
              <a:rPr lang="en-US" sz="700" dirty="0">
                <a:solidFill>
                  <a:schemeClr val="tx1"/>
                </a:solidFill>
              </a:rPr>
              <a:t>, A. (2019). Epidemiology and Cost of Patients with Cancer in Iran: 2018. Middle East Journal of Cancer, 10(4), 362-371. </a:t>
            </a:r>
            <a:r>
              <a:rPr lang="en-US" sz="700" dirty="0" err="1">
                <a:solidFill>
                  <a:schemeClr val="tx1"/>
                </a:solidFill>
              </a:rPr>
              <a:t>doi</a:t>
            </a:r>
            <a:r>
              <a:rPr lang="en-US" sz="700" dirty="0">
                <a:solidFill>
                  <a:schemeClr val="tx1"/>
                </a:solidFill>
              </a:rPr>
              <a:t>: 10.30476/mejc.2019.83412.1162; PMID: 39289778; PMID: 34794064; PMID: 37034875; PMID: 27893204; PMID: 26587497; PMID: 33882706</a:t>
            </a:r>
          </a:p>
        </p:txBody>
      </p:sp>
    </p:spTree>
    <p:extLst>
      <p:ext uri="{BB962C8B-B14F-4D97-AF65-F5344CB8AC3E}">
        <p14:creationId xmlns:p14="http://schemas.microsoft.com/office/powerpoint/2010/main" val="3318666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D8E15CA-60A0-42E0-9D55-1A01514D18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6409" y="96782"/>
            <a:ext cx="7541628" cy="1375145"/>
          </a:xfrm>
          <a:solidFill>
            <a:srgbClr val="002060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algn="ctr" rtl="1"/>
            <a:r>
              <a:rPr lang="fa-IR" sz="3100" b="1" dirty="0">
                <a:solidFill>
                  <a:schemeClr val="bg1"/>
                </a:solidFill>
                <a:cs typeface="B Titr" panose="00000700000000000000" pitchFamily="2" charset="-78"/>
              </a:rPr>
              <a:t>برنامه‌های </a:t>
            </a:r>
            <a:r>
              <a:rPr lang="fa-IR" sz="3100" b="1" dirty="0" smtClean="0">
                <a:solidFill>
                  <a:schemeClr val="bg1"/>
                </a:solidFill>
                <a:cs typeface="B Titr" panose="00000700000000000000" pitchFamily="2" charset="-78"/>
              </a:rPr>
              <a:t>ملی جاری</a:t>
            </a:r>
            <a:r>
              <a:rPr lang="fa-IR" sz="3100" b="1" dirty="0">
                <a:solidFill>
                  <a:schemeClr val="bg1"/>
                </a:solidFill>
                <a:cs typeface="B Titr" panose="00000700000000000000" pitchFamily="2" charset="-78"/>
              </a:rPr>
              <a:t>: غربالگری و تشخیص زودهنگام سرطان</a:t>
            </a:r>
            <a:r>
              <a:rPr lang="fa-IR" sz="3600" b="1" dirty="0">
                <a:solidFill>
                  <a:schemeClr val="bg1"/>
                </a:solidFill>
                <a:cs typeface="B Titr" panose="00000700000000000000" pitchFamily="2" charset="-78"/>
              </a:rPr>
              <a:t/>
            </a:r>
            <a:br>
              <a:rPr lang="fa-IR" sz="3600" b="1" dirty="0">
                <a:solidFill>
                  <a:schemeClr val="bg1"/>
                </a:solidFill>
                <a:cs typeface="B Titr" panose="00000700000000000000" pitchFamily="2" charset="-78"/>
              </a:rPr>
            </a:br>
            <a:r>
              <a:rPr lang="fa-IR" sz="2400" b="1" dirty="0">
                <a:solidFill>
                  <a:schemeClr val="accent4">
                    <a:lumMod val="60000"/>
                    <a:lumOff val="40000"/>
                  </a:schemeClr>
                </a:solidFill>
                <a:cs typeface="B Titr" panose="00000700000000000000" pitchFamily="2" charset="-78"/>
              </a:rPr>
              <a:t>(سطح یک و دو)</a:t>
            </a:r>
            <a:endParaRPr lang="en-US" sz="2400" b="1" dirty="0">
              <a:solidFill>
                <a:schemeClr val="accent4">
                  <a:lumMod val="60000"/>
                  <a:lumOff val="40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6" name="Freeform 5"/>
          <p:cNvSpPr/>
          <p:nvPr/>
        </p:nvSpPr>
        <p:spPr>
          <a:xfrm>
            <a:off x="4834530" y="1765733"/>
            <a:ext cx="2585187" cy="4420519"/>
          </a:xfrm>
          <a:custGeom>
            <a:avLst/>
            <a:gdLst>
              <a:gd name="connsiteX0" fmla="*/ 0 w 2699098"/>
              <a:gd name="connsiteY0" fmla="*/ 269910 h 4572000"/>
              <a:gd name="connsiteX1" fmla="*/ 269910 w 2699098"/>
              <a:gd name="connsiteY1" fmla="*/ 0 h 4572000"/>
              <a:gd name="connsiteX2" fmla="*/ 2429188 w 2699098"/>
              <a:gd name="connsiteY2" fmla="*/ 0 h 4572000"/>
              <a:gd name="connsiteX3" fmla="*/ 2699098 w 2699098"/>
              <a:gd name="connsiteY3" fmla="*/ 269910 h 4572000"/>
              <a:gd name="connsiteX4" fmla="*/ 2699098 w 2699098"/>
              <a:gd name="connsiteY4" fmla="*/ 4302090 h 4572000"/>
              <a:gd name="connsiteX5" fmla="*/ 2429188 w 2699098"/>
              <a:gd name="connsiteY5" fmla="*/ 4572000 h 4572000"/>
              <a:gd name="connsiteX6" fmla="*/ 269910 w 2699098"/>
              <a:gd name="connsiteY6" fmla="*/ 4572000 h 4572000"/>
              <a:gd name="connsiteX7" fmla="*/ 0 w 2699098"/>
              <a:gd name="connsiteY7" fmla="*/ 4302090 h 4572000"/>
              <a:gd name="connsiteX8" fmla="*/ 0 w 2699098"/>
              <a:gd name="connsiteY8" fmla="*/ 269910 h 457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99098" h="4572000">
                <a:moveTo>
                  <a:pt x="0" y="269910"/>
                </a:moveTo>
                <a:cubicBezTo>
                  <a:pt x="0" y="120843"/>
                  <a:pt x="120843" y="0"/>
                  <a:pt x="269910" y="0"/>
                </a:cubicBezTo>
                <a:lnTo>
                  <a:pt x="2429188" y="0"/>
                </a:lnTo>
                <a:cubicBezTo>
                  <a:pt x="2578255" y="0"/>
                  <a:pt x="2699098" y="120843"/>
                  <a:pt x="2699098" y="269910"/>
                </a:cubicBezTo>
                <a:lnTo>
                  <a:pt x="2699098" y="4302090"/>
                </a:lnTo>
                <a:cubicBezTo>
                  <a:pt x="2699098" y="4451157"/>
                  <a:pt x="2578255" y="4572000"/>
                  <a:pt x="2429188" y="4572000"/>
                </a:cubicBezTo>
                <a:lnTo>
                  <a:pt x="269910" y="4572000"/>
                </a:lnTo>
                <a:cubicBezTo>
                  <a:pt x="120843" y="4572000"/>
                  <a:pt x="0" y="4451157"/>
                  <a:pt x="0" y="4302090"/>
                </a:cubicBezTo>
                <a:lnTo>
                  <a:pt x="0" y="269910"/>
                </a:lnTo>
                <a:close/>
              </a:path>
            </a:pathLst>
          </a:custGeom>
          <a:ln>
            <a:solidFill>
              <a:srgbClr val="002060"/>
            </a:solidFill>
          </a:ln>
        </p:spPr>
        <p:style>
          <a:lnRef idx="0">
            <a:schemeClr val="dk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1440" tIns="91440" rIns="91440" bIns="2743200" numCol="1" spcCol="1270" anchor="ctr" anchorCtr="0">
            <a:noAutofit/>
          </a:bodyPr>
          <a:lstStyle/>
          <a:p>
            <a:pPr algn="ctr" defTabSz="10668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2000" b="1" dirty="0">
                <a:solidFill>
                  <a:srgbClr val="002060"/>
                </a:solidFill>
                <a:cs typeface="B Nazanin" panose="00000400000000000000" pitchFamily="2" charset="-78"/>
              </a:rPr>
              <a:t>سرطان </a:t>
            </a:r>
            <a:endParaRPr lang="en-US" sz="2000" b="1" dirty="0">
              <a:solidFill>
                <a:srgbClr val="002060"/>
              </a:solidFill>
              <a:cs typeface="B Nazanin" panose="00000400000000000000" pitchFamily="2" charset="-78"/>
            </a:endParaRPr>
          </a:p>
          <a:p>
            <a:pPr algn="ctr" defTabSz="10668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2000" b="1" dirty="0">
                <a:solidFill>
                  <a:srgbClr val="002060"/>
                </a:solidFill>
                <a:cs typeface="B Nazanin" panose="00000400000000000000" pitchFamily="2" charset="-78"/>
              </a:rPr>
              <a:t>روده بزرگ</a:t>
            </a:r>
          </a:p>
          <a:p>
            <a:pPr algn="ctr" defTabSz="10668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1400" b="1" dirty="0">
                <a:solidFill>
                  <a:srgbClr val="002060"/>
                </a:solidFill>
                <a:cs typeface="B Nazanin" panose="00000400000000000000" pitchFamily="2" charset="-78"/>
              </a:rPr>
              <a:t>50 (45) تا 69</a:t>
            </a:r>
            <a:endParaRPr lang="en-US" sz="1400" b="1" kern="1200" dirty="0">
              <a:solidFill>
                <a:srgbClr val="002060"/>
              </a:solidFill>
              <a:cs typeface="B Nazanin" panose="00000400000000000000" pitchFamily="2" charset="-78"/>
            </a:endParaRPr>
          </a:p>
        </p:txBody>
      </p:sp>
      <p:sp>
        <p:nvSpPr>
          <p:cNvPr id="7" name="Freeform 6"/>
          <p:cNvSpPr/>
          <p:nvPr/>
        </p:nvSpPr>
        <p:spPr>
          <a:xfrm>
            <a:off x="4920571" y="3204201"/>
            <a:ext cx="2413103" cy="1328788"/>
          </a:xfrm>
          <a:custGeom>
            <a:avLst/>
            <a:gdLst>
              <a:gd name="connsiteX0" fmla="*/ 0 w 2159279"/>
              <a:gd name="connsiteY0" fmla="*/ 137852 h 1378520"/>
              <a:gd name="connsiteX1" fmla="*/ 137852 w 2159279"/>
              <a:gd name="connsiteY1" fmla="*/ 0 h 1378520"/>
              <a:gd name="connsiteX2" fmla="*/ 2021427 w 2159279"/>
              <a:gd name="connsiteY2" fmla="*/ 0 h 1378520"/>
              <a:gd name="connsiteX3" fmla="*/ 2159279 w 2159279"/>
              <a:gd name="connsiteY3" fmla="*/ 137852 h 1378520"/>
              <a:gd name="connsiteX4" fmla="*/ 2159279 w 2159279"/>
              <a:gd name="connsiteY4" fmla="*/ 1240668 h 1378520"/>
              <a:gd name="connsiteX5" fmla="*/ 2021427 w 2159279"/>
              <a:gd name="connsiteY5" fmla="*/ 1378520 h 1378520"/>
              <a:gd name="connsiteX6" fmla="*/ 137852 w 2159279"/>
              <a:gd name="connsiteY6" fmla="*/ 1378520 h 1378520"/>
              <a:gd name="connsiteX7" fmla="*/ 0 w 2159279"/>
              <a:gd name="connsiteY7" fmla="*/ 1240668 h 1378520"/>
              <a:gd name="connsiteX8" fmla="*/ 0 w 2159279"/>
              <a:gd name="connsiteY8" fmla="*/ 137852 h 1378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59279" h="1378520">
                <a:moveTo>
                  <a:pt x="0" y="137852"/>
                </a:moveTo>
                <a:cubicBezTo>
                  <a:pt x="0" y="61718"/>
                  <a:pt x="61718" y="0"/>
                  <a:pt x="137852" y="0"/>
                </a:cubicBezTo>
                <a:lnTo>
                  <a:pt x="2021427" y="0"/>
                </a:lnTo>
                <a:cubicBezTo>
                  <a:pt x="2097561" y="0"/>
                  <a:pt x="2159279" y="61718"/>
                  <a:pt x="2159279" y="137852"/>
                </a:cubicBezTo>
                <a:lnTo>
                  <a:pt x="2159279" y="1240668"/>
                </a:lnTo>
                <a:cubicBezTo>
                  <a:pt x="2159279" y="1316802"/>
                  <a:pt x="2097561" y="1378520"/>
                  <a:pt x="2021427" y="1378520"/>
                </a:cubicBezTo>
                <a:lnTo>
                  <a:pt x="137852" y="1378520"/>
                </a:lnTo>
                <a:cubicBezTo>
                  <a:pt x="61718" y="1378520"/>
                  <a:pt x="0" y="1316802"/>
                  <a:pt x="0" y="1240668"/>
                </a:cubicBezTo>
                <a:lnTo>
                  <a:pt x="0" y="137852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shade val="80000"/>
              <a:hueOff val="244997"/>
              <a:satOff val="-3514"/>
              <a:lumOff val="20492"/>
              <a:alphaOff val="0"/>
            </a:schemeClr>
          </a:fillRef>
          <a:effectRef idx="0">
            <a:schemeClr val="accent1">
              <a:shade val="80000"/>
              <a:hueOff val="244997"/>
              <a:satOff val="-3514"/>
              <a:lumOff val="20492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0855" tIns="63235" rIns="70855" bIns="63235" numCol="1" spcCol="1270" anchor="ctr" anchorCtr="0">
            <a:noAutofit/>
          </a:bodyPr>
          <a:lstStyle/>
          <a:p>
            <a:pPr marL="285750" indent="-285750" algn="ctr" defTabSz="5334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Wingdings" panose="05000000000000000000" pitchFamily="2" charset="2"/>
              <a:buChar char="Ø"/>
            </a:pPr>
            <a:r>
              <a:rPr lang="fa-IR" sz="1400" dirty="0" smtClean="0">
                <a:solidFill>
                  <a:srgbClr val="7030A0"/>
                </a:solidFill>
                <a:cs typeface="B Nazanin" panose="00000400000000000000" pitchFamily="2" charset="-78"/>
              </a:rPr>
              <a:t>ویزیت مراقب سلامت / </a:t>
            </a:r>
            <a:r>
              <a:rPr lang="fa-IR" sz="1400" dirty="0">
                <a:solidFill>
                  <a:srgbClr val="7030A0"/>
                </a:solidFill>
                <a:cs typeface="B Nazanin" panose="00000400000000000000" pitchFamily="2" charset="-78"/>
              </a:rPr>
              <a:t>بهورز </a:t>
            </a:r>
            <a:r>
              <a:rPr lang="fa-IR" sz="1200" dirty="0">
                <a:solidFill>
                  <a:srgbClr val="002060"/>
                </a:solidFill>
                <a:latin typeface="Calibri"/>
                <a:cs typeface="B Nazanin"/>
              </a:rPr>
              <a:t>(شرح حال و انجام تست </a:t>
            </a:r>
            <a:r>
              <a:rPr lang="en-US" sz="1200" dirty="0">
                <a:solidFill>
                  <a:srgbClr val="002060"/>
                </a:solidFill>
                <a:latin typeface="Calibri"/>
                <a:cs typeface="B Nazanin"/>
              </a:rPr>
              <a:t>FIT</a:t>
            </a:r>
            <a:r>
              <a:rPr lang="fa-IR" sz="1200" dirty="0">
                <a:solidFill>
                  <a:srgbClr val="002060"/>
                </a:solidFill>
                <a:latin typeface="Calibri"/>
                <a:cs typeface="B Nazanin"/>
              </a:rPr>
              <a:t>)</a:t>
            </a:r>
          </a:p>
          <a:p>
            <a:pPr marL="285750" indent="-285750" algn="ctr" defTabSz="5334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Wingdings" panose="05000000000000000000" pitchFamily="2" charset="2"/>
              <a:buChar char="Ø"/>
            </a:pPr>
            <a:r>
              <a:rPr lang="fa-IR" sz="1400" dirty="0">
                <a:solidFill>
                  <a:srgbClr val="7030A0"/>
                </a:solidFill>
                <a:cs typeface="B Nazanin" panose="00000400000000000000" pitchFamily="2" charset="-78"/>
              </a:rPr>
              <a:t>ویزیت پزشک عمومی </a:t>
            </a:r>
            <a:r>
              <a:rPr lang="fa-IR" sz="1200" dirty="0">
                <a:solidFill>
                  <a:srgbClr val="002060"/>
                </a:solidFill>
                <a:latin typeface="Calibri"/>
                <a:cs typeface="B Nazanin"/>
              </a:rPr>
              <a:t>(شرح حال و معاینه و خطرسنجی)</a:t>
            </a:r>
            <a:endParaRPr lang="en-US" sz="1200" dirty="0">
              <a:solidFill>
                <a:srgbClr val="002060"/>
              </a:solidFill>
              <a:latin typeface="Calibri"/>
              <a:cs typeface="B Nazanin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4946366" y="5060092"/>
            <a:ext cx="2359888" cy="1075273"/>
          </a:xfrm>
          <a:custGeom>
            <a:avLst/>
            <a:gdLst>
              <a:gd name="connsiteX0" fmla="*/ 0 w 2159279"/>
              <a:gd name="connsiteY0" fmla="*/ 137852 h 1378520"/>
              <a:gd name="connsiteX1" fmla="*/ 137852 w 2159279"/>
              <a:gd name="connsiteY1" fmla="*/ 0 h 1378520"/>
              <a:gd name="connsiteX2" fmla="*/ 2021427 w 2159279"/>
              <a:gd name="connsiteY2" fmla="*/ 0 h 1378520"/>
              <a:gd name="connsiteX3" fmla="*/ 2159279 w 2159279"/>
              <a:gd name="connsiteY3" fmla="*/ 137852 h 1378520"/>
              <a:gd name="connsiteX4" fmla="*/ 2159279 w 2159279"/>
              <a:gd name="connsiteY4" fmla="*/ 1240668 h 1378520"/>
              <a:gd name="connsiteX5" fmla="*/ 2021427 w 2159279"/>
              <a:gd name="connsiteY5" fmla="*/ 1378520 h 1378520"/>
              <a:gd name="connsiteX6" fmla="*/ 137852 w 2159279"/>
              <a:gd name="connsiteY6" fmla="*/ 1378520 h 1378520"/>
              <a:gd name="connsiteX7" fmla="*/ 0 w 2159279"/>
              <a:gd name="connsiteY7" fmla="*/ 1240668 h 1378520"/>
              <a:gd name="connsiteX8" fmla="*/ 0 w 2159279"/>
              <a:gd name="connsiteY8" fmla="*/ 137852 h 1378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59279" h="1378520">
                <a:moveTo>
                  <a:pt x="0" y="137852"/>
                </a:moveTo>
                <a:cubicBezTo>
                  <a:pt x="0" y="61718"/>
                  <a:pt x="61718" y="0"/>
                  <a:pt x="137852" y="0"/>
                </a:cubicBezTo>
                <a:lnTo>
                  <a:pt x="2021427" y="0"/>
                </a:lnTo>
                <a:cubicBezTo>
                  <a:pt x="2097561" y="0"/>
                  <a:pt x="2159279" y="61718"/>
                  <a:pt x="2159279" y="137852"/>
                </a:cubicBezTo>
                <a:lnTo>
                  <a:pt x="2159279" y="1240668"/>
                </a:lnTo>
                <a:cubicBezTo>
                  <a:pt x="2159279" y="1316802"/>
                  <a:pt x="2097561" y="1378520"/>
                  <a:pt x="2021427" y="1378520"/>
                </a:cubicBezTo>
                <a:lnTo>
                  <a:pt x="137852" y="1378520"/>
                </a:lnTo>
                <a:cubicBezTo>
                  <a:pt x="61718" y="1378520"/>
                  <a:pt x="0" y="1316802"/>
                  <a:pt x="0" y="1240668"/>
                </a:cubicBezTo>
                <a:lnTo>
                  <a:pt x="0" y="137852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shade val="80000"/>
              <a:hueOff val="306246"/>
              <a:satOff val="-4392"/>
              <a:lumOff val="25615"/>
              <a:alphaOff val="0"/>
            </a:schemeClr>
          </a:fillRef>
          <a:effectRef idx="0">
            <a:schemeClr val="accent1">
              <a:shade val="80000"/>
              <a:hueOff val="306246"/>
              <a:satOff val="-4392"/>
              <a:lumOff val="25615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8315" tIns="61330" rIns="68315" bIns="61330" numCol="1" spcCol="1270" anchor="ctr" anchorCtr="0">
            <a:noAutofit/>
          </a:bodyPr>
          <a:lstStyle/>
          <a:p>
            <a:pPr algn="ctr" defTabSz="914400" rtl="1">
              <a:spcBef>
                <a:spcPct val="0"/>
              </a:spcBef>
              <a:buClr>
                <a:srgbClr val="53548A"/>
              </a:buClr>
              <a:buFont typeface="Wingdings" panose="05000000000000000000" pitchFamily="2" charset="2"/>
              <a:buChar char="ü"/>
            </a:pPr>
            <a:r>
              <a:rPr lang="fa-IR" sz="1200" dirty="0">
                <a:solidFill>
                  <a:srgbClr val="7030A0"/>
                </a:solidFill>
                <a:latin typeface="Calibri"/>
                <a:cs typeface="B Nazanin"/>
              </a:rPr>
              <a:t>تصویربرداری </a:t>
            </a:r>
            <a:r>
              <a:rPr lang="fa-IR" sz="1200" dirty="0">
                <a:solidFill>
                  <a:srgbClr val="002060"/>
                </a:solidFill>
                <a:latin typeface="Calibri"/>
                <a:cs typeface="B Nazanin"/>
              </a:rPr>
              <a:t>(</a:t>
            </a:r>
            <a:r>
              <a:rPr lang="ar-SA" sz="1200" dirty="0">
                <a:solidFill>
                  <a:srgbClr val="002060"/>
                </a:solidFill>
                <a:latin typeface="Calibri"/>
                <a:cs typeface="B Nazanin"/>
              </a:rPr>
              <a:t>کولونوسکوپی</a:t>
            </a:r>
            <a:r>
              <a:rPr lang="fa-IR" sz="1200" dirty="0">
                <a:solidFill>
                  <a:srgbClr val="002060"/>
                </a:solidFill>
                <a:latin typeface="Calibri"/>
                <a:cs typeface="B Nazanin"/>
              </a:rPr>
              <a:t>، بیوپسی و ...)</a:t>
            </a:r>
            <a:endParaRPr lang="en-US" sz="1200" dirty="0">
              <a:solidFill>
                <a:srgbClr val="002060"/>
              </a:solidFill>
              <a:latin typeface="Calibri"/>
              <a:cs typeface="B Nazanin"/>
            </a:endParaRPr>
          </a:p>
          <a:p>
            <a:pPr algn="ctr" defTabSz="914400" rtl="1">
              <a:spcBef>
                <a:spcPct val="0"/>
              </a:spcBef>
              <a:buClr>
                <a:srgbClr val="53548A"/>
              </a:buClr>
              <a:buFont typeface="Wingdings" panose="05000000000000000000" pitchFamily="2" charset="2"/>
              <a:buChar char="ü"/>
            </a:pPr>
            <a:r>
              <a:rPr lang="ar-SA" sz="1200" dirty="0">
                <a:solidFill>
                  <a:srgbClr val="7030A0"/>
                </a:solidFill>
                <a:latin typeface="Calibri"/>
                <a:cs typeface="B Nazanin"/>
              </a:rPr>
              <a:t>ویزیت </a:t>
            </a:r>
            <a:r>
              <a:rPr lang="fa-IR" sz="1200" dirty="0">
                <a:solidFill>
                  <a:srgbClr val="7030A0"/>
                </a:solidFill>
                <a:latin typeface="Calibri"/>
                <a:cs typeface="B Nazanin"/>
              </a:rPr>
              <a:t>فوق تخصص گوارش</a:t>
            </a:r>
          </a:p>
        </p:txBody>
      </p:sp>
      <p:sp>
        <p:nvSpPr>
          <p:cNvPr id="9" name="Freeform 8"/>
          <p:cNvSpPr/>
          <p:nvPr/>
        </p:nvSpPr>
        <p:spPr>
          <a:xfrm>
            <a:off x="2552330" y="1770928"/>
            <a:ext cx="1847452" cy="4420519"/>
          </a:xfrm>
          <a:custGeom>
            <a:avLst/>
            <a:gdLst>
              <a:gd name="connsiteX0" fmla="*/ 0 w 1847452"/>
              <a:gd name="connsiteY0" fmla="*/ 260967 h 4420519"/>
              <a:gd name="connsiteX1" fmla="*/ 184745 w 1847452"/>
              <a:gd name="connsiteY1" fmla="*/ 0 h 4420519"/>
              <a:gd name="connsiteX2" fmla="*/ 706958 w 1847452"/>
              <a:gd name="connsiteY2" fmla="*/ 0 h 4420519"/>
              <a:gd name="connsiteX3" fmla="*/ 1214391 w 1847452"/>
              <a:gd name="connsiteY3" fmla="*/ 0 h 4420519"/>
              <a:gd name="connsiteX4" fmla="*/ 1662706 w 1847452"/>
              <a:gd name="connsiteY4" fmla="*/ 0 h 4420519"/>
              <a:gd name="connsiteX5" fmla="*/ 1847452 w 1847452"/>
              <a:gd name="connsiteY5" fmla="*/ 260967 h 4420519"/>
              <a:gd name="connsiteX6" fmla="*/ 1847452 w 1847452"/>
              <a:gd name="connsiteY6" fmla="*/ 739936 h 4420519"/>
              <a:gd name="connsiteX7" fmla="*/ 1847452 w 1847452"/>
              <a:gd name="connsiteY7" fmla="*/ 1374848 h 4420519"/>
              <a:gd name="connsiteX8" fmla="*/ 1847452 w 1847452"/>
              <a:gd name="connsiteY8" fmla="*/ 1970775 h 4420519"/>
              <a:gd name="connsiteX9" fmla="*/ 1847452 w 1847452"/>
              <a:gd name="connsiteY9" fmla="*/ 2527715 h 4420519"/>
              <a:gd name="connsiteX10" fmla="*/ 1847452 w 1847452"/>
              <a:gd name="connsiteY10" fmla="*/ 3084656 h 4420519"/>
              <a:gd name="connsiteX11" fmla="*/ 1847452 w 1847452"/>
              <a:gd name="connsiteY11" fmla="*/ 3602610 h 4420519"/>
              <a:gd name="connsiteX12" fmla="*/ 1847452 w 1847452"/>
              <a:gd name="connsiteY12" fmla="*/ 4159551 h 4420519"/>
              <a:gd name="connsiteX13" fmla="*/ 1662706 w 1847452"/>
              <a:gd name="connsiteY13" fmla="*/ 4420519 h 4420519"/>
              <a:gd name="connsiteX14" fmla="*/ 1140493 w 1847452"/>
              <a:gd name="connsiteY14" fmla="*/ 4420519 h 4420519"/>
              <a:gd name="connsiteX15" fmla="*/ 633060 w 1847452"/>
              <a:gd name="connsiteY15" fmla="*/ 4420519 h 4420519"/>
              <a:gd name="connsiteX16" fmla="*/ 184745 w 1847452"/>
              <a:gd name="connsiteY16" fmla="*/ 4420519 h 4420519"/>
              <a:gd name="connsiteX17" fmla="*/ 0 w 1847452"/>
              <a:gd name="connsiteY17" fmla="*/ 4159551 h 4420519"/>
              <a:gd name="connsiteX18" fmla="*/ 0 w 1847452"/>
              <a:gd name="connsiteY18" fmla="*/ 3602610 h 4420519"/>
              <a:gd name="connsiteX19" fmla="*/ 0 w 1847452"/>
              <a:gd name="connsiteY19" fmla="*/ 3084656 h 4420519"/>
              <a:gd name="connsiteX20" fmla="*/ 0 w 1847452"/>
              <a:gd name="connsiteY20" fmla="*/ 2605687 h 4420519"/>
              <a:gd name="connsiteX21" fmla="*/ 0 w 1847452"/>
              <a:gd name="connsiteY21" fmla="*/ 2087732 h 4420519"/>
              <a:gd name="connsiteX22" fmla="*/ 0 w 1847452"/>
              <a:gd name="connsiteY22" fmla="*/ 1452820 h 4420519"/>
              <a:gd name="connsiteX23" fmla="*/ 0 w 1847452"/>
              <a:gd name="connsiteY23" fmla="*/ 934865 h 4420519"/>
              <a:gd name="connsiteX24" fmla="*/ 0 w 1847452"/>
              <a:gd name="connsiteY24" fmla="*/ 260967 h 4420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847452" h="4420519" fill="none" extrusionOk="0">
                <a:moveTo>
                  <a:pt x="0" y="260967"/>
                </a:moveTo>
                <a:cubicBezTo>
                  <a:pt x="-2915" y="127106"/>
                  <a:pt x="76770" y="-22491"/>
                  <a:pt x="184745" y="0"/>
                </a:cubicBezTo>
                <a:cubicBezTo>
                  <a:pt x="407756" y="-49006"/>
                  <a:pt x="589162" y="10987"/>
                  <a:pt x="706958" y="0"/>
                </a:cubicBezTo>
                <a:cubicBezTo>
                  <a:pt x="824754" y="-10987"/>
                  <a:pt x="1078223" y="49115"/>
                  <a:pt x="1214391" y="0"/>
                </a:cubicBezTo>
                <a:cubicBezTo>
                  <a:pt x="1350559" y="-49115"/>
                  <a:pt x="1546106" y="31127"/>
                  <a:pt x="1662706" y="0"/>
                </a:cubicBezTo>
                <a:cubicBezTo>
                  <a:pt x="1726961" y="3555"/>
                  <a:pt x="1842552" y="107858"/>
                  <a:pt x="1847452" y="260967"/>
                </a:cubicBezTo>
                <a:cubicBezTo>
                  <a:pt x="1861161" y="413178"/>
                  <a:pt x="1818038" y="514468"/>
                  <a:pt x="1847452" y="739936"/>
                </a:cubicBezTo>
                <a:cubicBezTo>
                  <a:pt x="1876866" y="965404"/>
                  <a:pt x="1813086" y="1091102"/>
                  <a:pt x="1847452" y="1374848"/>
                </a:cubicBezTo>
                <a:cubicBezTo>
                  <a:pt x="1881818" y="1658594"/>
                  <a:pt x="1843509" y="1677870"/>
                  <a:pt x="1847452" y="1970775"/>
                </a:cubicBezTo>
                <a:cubicBezTo>
                  <a:pt x="1851395" y="2263680"/>
                  <a:pt x="1827808" y="2393254"/>
                  <a:pt x="1847452" y="2527715"/>
                </a:cubicBezTo>
                <a:cubicBezTo>
                  <a:pt x="1867096" y="2662176"/>
                  <a:pt x="1795263" y="2910316"/>
                  <a:pt x="1847452" y="3084656"/>
                </a:cubicBezTo>
                <a:cubicBezTo>
                  <a:pt x="1899641" y="3258996"/>
                  <a:pt x="1832241" y="3424819"/>
                  <a:pt x="1847452" y="3602610"/>
                </a:cubicBezTo>
                <a:cubicBezTo>
                  <a:pt x="1862663" y="3780401"/>
                  <a:pt x="1830898" y="4019334"/>
                  <a:pt x="1847452" y="4159551"/>
                </a:cubicBezTo>
                <a:cubicBezTo>
                  <a:pt x="1836030" y="4310944"/>
                  <a:pt x="1764225" y="4413866"/>
                  <a:pt x="1662706" y="4420519"/>
                </a:cubicBezTo>
                <a:cubicBezTo>
                  <a:pt x="1539393" y="4458051"/>
                  <a:pt x="1252845" y="4400228"/>
                  <a:pt x="1140493" y="4420519"/>
                </a:cubicBezTo>
                <a:cubicBezTo>
                  <a:pt x="1028141" y="4440810"/>
                  <a:pt x="740288" y="4378184"/>
                  <a:pt x="633060" y="4420519"/>
                </a:cubicBezTo>
                <a:cubicBezTo>
                  <a:pt x="525832" y="4462854"/>
                  <a:pt x="284135" y="4367193"/>
                  <a:pt x="184745" y="4420519"/>
                </a:cubicBezTo>
                <a:cubicBezTo>
                  <a:pt x="110692" y="4428439"/>
                  <a:pt x="-10352" y="4318027"/>
                  <a:pt x="0" y="4159551"/>
                </a:cubicBezTo>
                <a:cubicBezTo>
                  <a:pt x="-45446" y="3979746"/>
                  <a:pt x="4965" y="3735213"/>
                  <a:pt x="0" y="3602610"/>
                </a:cubicBezTo>
                <a:cubicBezTo>
                  <a:pt x="-4965" y="3470007"/>
                  <a:pt x="8921" y="3282898"/>
                  <a:pt x="0" y="3084656"/>
                </a:cubicBezTo>
                <a:cubicBezTo>
                  <a:pt x="-8921" y="2886414"/>
                  <a:pt x="15966" y="2752981"/>
                  <a:pt x="0" y="2605687"/>
                </a:cubicBezTo>
                <a:cubicBezTo>
                  <a:pt x="-15966" y="2458393"/>
                  <a:pt x="1162" y="2298175"/>
                  <a:pt x="0" y="2087732"/>
                </a:cubicBezTo>
                <a:cubicBezTo>
                  <a:pt x="-1162" y="1877290"/>
                  <a:pt x="24903" y="1651582"/>
                  <a:pt x="0" y="1452820"/>
                </a:cubicBezTo>
                <a:cubicBezTo>
                  <a:pt x="-24903" y="1254058"/>
                  <a:pt x="59623" y="1069426"/>
                  <a:pt x="0" y="934865"/>
                </a:cubicBezTo>
                <a:cubicBezTo>
                  <a:pt x="-59623" y="800304"/>
                  <a:pt x="53962" y="566136"/>
                  <a:pt x="0" y="260967"/>
                </a:cubicBezTo>
                <a:close/>
              </a:path>
              <a:path w="1847452" h="4420519" stroke="0" extrusionOk="0">
                <a:moveTo>
                  <a:pt x="0" y="260967"/>
                </a:moveTo>
                <a:cubicBezTo>
                  <a:pt x="-10463" y="89150"/>
                  <a:pt x="84064" y="-27451"/>
                  <a:pt x="184745" y="0"/>
                </a:cubicBezTo>
                <a:cubicBezTo>
                  <a:pt x="351768" y="-52842"/>
                  <a:pt x="481544" y="62562"/>
                  <a:pt x="706958" y="0"/>
                </a:cubicBezTo>
                <a:cubicBezTo>
                  <a:pt x="932372" y="-62562"/>
                  <a:pt x="937042" y="36602"/>
                  <a:pt x="1155273" y="0"/>
                </a:cubicBezTo>
                <a:cubicBezTo>
                  <a:pt x="1373505" y="-36602"/>
                  <a:pt x="1522162" y="14078"/>
                  <a:pt x="1662706" y="0"/>
                </a:cubicBezTo>
                <a:cubicBezTo>
                  <a:pt x="1760533" y="30313"/>
                  <a:pt x="1865887" y="153359"/>
                  <a:pt x="1847452" y="260967"/>
                </a:cubicBezTo>
                <a:cubicBezTo>
                  <a:pt x="1914413" y="544031"/>
                  <a:pt x="1781027" y="751077"/>
                  <a:pt x="1847452" y="895879"/>
                </a:cubicBezTo>
                <a:cubicBezTo>
                  <a:pt x="1913877" y="1040681"/>
                  <a:pt x="1812989" y="1225524"/>
                  <a:pt x="1847452" y="1452820"/>
                </a:cubicBezTo>
                <a:cubicBezTo>
                  <a:pt x="1881915" y="1680116"/>
                  <a:pt x="1842105" y="1797992"/>
                  <a:pt x="1847452" y="2009760"/>
                </a:cubicBezTo>
                <a:cubicBezTo>
                  <a:pt x="1852799" y="2221528"/>
                  <a:pt x="1839139" y="2355246"/>
                  <a:pt x="1847452" y="2527715"/>
                </a:cubicBezTo>
                <a:cubicBezTo>
                  <a:pt x="1855765" y="2700184"/>
                  <a:pt x="1835972" y="2899251"/>
                  <a:pt x="1847452" y="3123642"/>
                </a:cubicBezTo>
                <a:cubicBezTo>
                  <a:pt x="1858932" y="3348033"/>
                  <a:pt x="1798583" y="3499354"/>
                  <a:pt x="1847452" y="3602610"/>
                </a:cubicBezTo>
                <a:cubicBezTo>
                  <a:pt x="1896321" y="3705866"/>
                  <a:pt x="1833136" y="3895594"/>
                  <a:pt x="1847452" y="4159551"/>
                </a:cubicBezTo>
                <a:cubicBezTo>
                  <a:pt x="1858908" y="4281931"/>
                  <a:pt x="1764795" y="4417620"/>
                  <a:pt x="1662706" y="4420519"/>
                </a:cubicBezTo>
                <a:cubicBezTo>
                  <a:pt x="1416396" y="4438945"/>
                  <a:pt x="1409360" y="4377705"/>
                  <a:pt x="1170052" y="4420519"/>
                </a:cubicBezTo>
                <a:cubicBezTo>
                  <a:pt x="930744" y="4463333"/>
                  <a:pt x="801703" y="4403104"/>
                  <a:pt x="677399" y="4420519"/>
                </a:cubicBezTo>
                <a:cubicBezTo>
                  <a:pt x="553095" y="4437934"/>
                  <a:pt x="296079" y="4362697"/>
                  <a:pt x="184745" y="4420519"/>
                </a:cubicBezTo>
                <a:cubicBezTo>
                  <a:pt x="67915" y="4434049"/>
                  <a:pt x="-428" y="4330985"/>
                  <a:pt x="0" y="4159551"/>
                </a:cubicBezTo>
                <a:cubicBezTo>
                  <a:pt x="-17581" y="3921230"/>
                  <a:pt x="7990" y="3838290"/>
                  <a:pt x="0" y="3641596"/>
                </a:cubicBezTo>
                <a:cubicBezTo>
                  <a:pt x="-7990" y="3444902"/>
                  <a:pt x="18407" y="3177896"/>
                  <a:pt x="0" y="3006684"/>
                </a:cubicBezTo>
                <a:cubicBezTo>
                  <a:pt x="-18407" y="2835472"/>
                  <a:pt x="31671" y="2722438"/>
                  <a:pt x="0" y="2527715"/>
                </a:cubicBezTo>
                <a:cubicBezTo>
                  <a:pt x="-31671" y="2332992"/>
                  <a:pt x="35010" y="2234479"/>
                  <a:pt x="0" y="2009760"/>
                </a:cubicBezTo>
                <a:cubicBezTo>
                  <a:pt x="-35010" y="1785041"/>
                  <a:pt x="59165" y="1657092"/>
                  <a:pt x="0" y="1374848"/>
                </a:cubicBezTo>
                <a:cubicBezTo>
                  <a:pt x="-59165" y="1092604"/>
                  <a:pt x="44818" y="944260"/>
                  <a:pt x="0" y="817908"/>
                </a:cubicBezTo>
                <a:cubicBezTo>
                  <a:pt x="-44818" y="691556"/>
                  <a:pt x="9754" y="377143"/>
                  <a:pt x="0" y="260967"/>
                </a:cubicBezTo>
                <a:close/>
              </a:path>
            </a:pathLst>
          </a:custGeom>
          <a:ln>
            <a:solidFill>
              <a:srgbClr val="002060"/>
            </a:solidFill>
            <a:prstDash val="dashDot"/>
            <a:extLst>
              <a:ext uri="{C807C97D-BFC1-408E-A445-0C87EB9F89A2}">
                <ask:lineSketchStyleProps xmlns:ask="http://schemas.microsoft.com/office/drawing/2018/sketchyshapes" xmlns="" sd="2344115641">
                  <a:custGeom>
                    <a:avLst/>
                    <a:gdLst>
                      <a:gd name="connsiteX0" fmla="*/ 0 w 2699098"/>
                      <a:gd name="connsiteY0" fmla="*/ 269910 h 4572000"/>
                      <a:gd name="connsiteX1" fmla="*/ 269910 w 2699098"/>
                      <a:gd name="connsiteY1" fmla="*/ 0 h 4572000"/>
                      <a:gd name="connsiteX2" fmla="*/ 2429188 w 2699098"/>
                      <a:gd name="connsiteY2" fmla="*/ 0 h 4572000"/>
                      <a:gd name="connsiteX3" fmla="*/ 2699098 w 2699098"/>
                      <a:gd name="connsiteY3" fmla="*/ 269910 h 4572000"/>
                      <a:gd name="connsiteX4" fmla="*/ 2699098 w 2699098"/>
                      <a:gd name="connsiteY4" fmla="*/ 4302090 h 4572000"/>
                      <a:gd name="connsiteX5" fmla="*/ 2429188 w 2699098"/>
                      <a:gd name="connsiteY5" fmla="*/ 4572000 h 4572000"/>
                      <a:gd name="connsiteX6" fmla="*/ 269910 w 2699098"/>
                      <a:gd name="connsiteY6" fmla="*/ 4572000 h 4572000"/>
                      <a:gd name="connsiteX7" fmla="*/ 0 w 2699098"/>
                      <a:gd name="connsiteY7" fmla="*/ 4302090 h 4572000"/>
                      <a:gd name="connsiteX8" fmla="*/ 0 w 2699098"/>
                      <a:gd name="connsiteY8" fmla="*/ 269910 h 4572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99098" h="4572000">
                        <a:moveTo>
                          <a:pt x="0" y="269910"/>
                        </a:moveTo>
                        <a:cubicBezTo>
                          <a:pt x="0" y="120843"/>
                          <a:pt x="120843" y="0"/>
                          <a:pt x="269910" y="0"/>
                        </a:cubicBezTo>
                        <a:lnTo>
                          <a:pt x="2429188" y="0"/>
                        </a:lnTo>
                        <a:cubicBezTo>
                          <a:pt x="2578255" y="0"/>
                          <a:pt x="2699098" y="120843"/>
                          <a:pt x="2699098" y="269910"/>
                        </a:cubicBezTo>
                        <a:lnTo>
                          <a:pt x="2699098" y="4302090"/>
                        </a:lnTo>
                        <a:cubicBezTo>
                          <a:pt x="2699098" y="4451157"/>
                          <a:pt x="2578255" y="4572000"/>
                          <a:pt x="2429188" y="4572000"/>
                        </a:cubicBezTo>
                        <a:lnTo>
                          <a:pt x="269910" y="4572000"/>
                        </a:lnTo>
                        <a:cubicBezTo>
                          <a:pt x="120843" y="4572000"/>
                          <a:pt x="0" y="4451157"/>
                          <a:pt x="0" y="4302090"/>
                        </a:cubicBezTo>
                        <a:lnTo>
                          <a:pt x="0" y="269910"/>
                        </a:lnTo>
                        <a:close/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0">
            <a:schemeClr val="dk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1440" tIns="91440" rIns="91440" bIns="2743200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b="1" kern="1200" dirty="0">
                <a:solidFill>
                  <a:srgbClr val="FF0000"/>
                </a:solidFill>
                <a:cs typeface="B Nazanin" panose="00000400000000000000" pitchFamily="2" charset="-78"/>
              </a:rPr>
              <a:t>سرطان </a:t>
            </a:r>
          </a:p>
          <a:p>
            <a:pPr lvl="0" algn="ctr" defTabSz="10668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b="1" kern="1200" dirty="0">
                <a:solidFill>
                  <a:srgbClr val="FF0000"/>
                </a:solidFill>
                <a:cs typeface="B Nazanin" panose="00000400000000000000" pitchFamily="2" charset="-78"/>
              </a:rPr>
              <a:t>دهانه </a:t>
            </a:r>
            <a:r>
              <a:rPr lang="fa-IR" b="1" kern="1200" dirty="0" smtClean="0">
                <a:solidFill>
                  <a:srgbClr val="FF0000"/>
                </a:solidFill>
                <a:cs typeface="B Nazanin" panose="00000400000000000000" pitchFamily="2" charset="-78"/>
              </a:rPr>
              <a:t>رحم</a:t>
            </a:r>
          </a:p>
          <a:p>
            <a:pPr lvl="0" algn="ctr" defTabSz="10668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30-59</a:t>
            </a:r>
            <a:endParaRPr lang="en-US" b="1" kern="1200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Freeform 9"/>
          <p:cNvSpPr/>
          <p:nvPr/>
        </p:nvSpPr>
        <p:spPr>
          <a:xfrm>
            <a:off x="2619971" y="3118525"/>
            <a:ext cx="1712169" cy="1063966"/>
          </a:xfrm>
          <a:custGeom>
            <a:avLst/>
            <a:gdLst>
              <a:gd name="connsiteX0" fmla="*/ 0 w 2159279"/>
              <a:gd name="connsiteY0" fmla="*/ 137852 h 1378520"/>
              <a:gd name="connsiteX1" fmla="*/ 137852 w 2159279"/>
              <a:gd name="connsiteY1" fmla="*/ 0 h 1378520"/>
              <a:gd name="connsiteX2" fmla="*/ 2021427 w 2159279"/>
              <a:gd name="connsiteY2" fmla="*/ 0 h 1378520"/>
              <a:gd name="connsiteX3" fmla="*/ 2159279 w 2159279"/>
              <a:gd name="connsiteY3" fmla="*/ 137852 h 1378520"/>
              <a:gd name="connsiteX4" fmla="*/ 2159279 w 2159279"/>
              <a:gd name="connsiteY4" fmla="*/ 1240668 h 1378520"/>
              <a:gd name="connsiteX5" fmla="*/ 2021427 w 2159279"/>
              <a:gd name="connsiteY5" fmla="*/ 1378520 h 1378520"/>
              <a:gd name="connsiteX6" fmla="*/ 137852 w 2159279"/>
              <a:gd name="connsiteY6" fmla="*/ 1378520 h 1378520"/>
              <a:gd name="connsiteX7" fmla="*/ 0 w 2159279"/>
              <a:gd name="connsiteY7" fmla="*/ 1240668 h 1378520"/>
              <a:gd name="connsiteX8" fmla="*/ 0 w 2159279"/>
              <a:gd name="connsiteY8" fmla="*/ 137852 h 1378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59279" h="1378520">
                <a:moveTo>
                  <a:pt x="0" y="137852"/>
                </a:moveTo>
                <a:cubicBezTo>
                  <a:pt x="0" y="61718"/>
                  <a:pt x="61718" y="0"/>
                  <a:pt x="137852" y="0"/>
                </a:cubicBezTo>
                <a:lnTo>
                  <a:pt x="2021427" y="0"/>
                </a:lnTo>
                <a:cubicBezTo>
                  <a:pt x="2097561" y="0"/>
                  <a:pt x="2159279" y="61718"/>
                  <a:pt x="2159279" y="137852"/>
                </a:cubicBezTo>
                <a:lnTo>
                  <a:pt x="2159279" y="1240668"/>
                </a:lnTo>
                <a:cubicBezTo>
                  <a:pt x="2159279" y="1316802"/>
                  <a:pt x="2097561" y="1378520"/>
                  <a:pt x="2021427" y="1378520"/>
                </a:cubicBezTo>
                <a:lnTo>
                  <a:pt x="137852" y="1378520"/>
                </a:lnTo>
                <a:cubicBezTo>
                  <a:pt x="61718" y="1378520"/>
                  <a:pt x="0" y="1316802"/>
                  <a:pt x="0" y="1240668"/>
                </a:cubicBezTo>
                <a:lnTo>
                  <a:pt x="0" y="137852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shade val="80000"/>
              <a:hueOff val="122498"/>
              <a:satOff val="-1757"/>
              <a:lumOff val="10246"/>
              <a:alphaOff val="0"/>
            </a:schemeClr>
          </a:fillRef>
          <a:effectRef idx="0">
            <a:schemeClr val="accent1">
              <a:shade val="80000"/>
              <a:hueOff val="122498"/>
              <a:satOff val="-1757"/>
              <a:lumOff val="10246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0855" tIns="63235" rIns="70855" bIns="63235" numCol="1" spcCol="1270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100" kern="1200" dirty="0">
                <a:solidFill>
                  <a:srgbClr val="7030A0"/>
                </a:solidFill>
                <a:cs typeface="B Nazanin" panose="00000400000000000000" pitchFamily="2" charset="-78"/>
              </a:rPr>
              <a:t>ویزیت ماما </a:t>
            </a: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100" kern="1200" dirty="0">
                <a:solidFill>
                  <a:srgbClr val="002060"/>
                </a:solidFill>
                <a:cs typeface="B Nazanin" panose="00000400000000000000" pitchFamily="2" charset="-78"/>
              </a:rPr>
              <a:t>(شرح حال، معاینه و نمونه برداری)</a:t>
            </a:r>
          </a:p>
          <a:p>
            <a:pPr marL="0" lvl="0" algn="ctr" defTabSz="48895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fa-IR" sz="1100" kern="1200" dirty="0">
                <a:solidFill>
                  <a:srgbClr val="002060"/>
                </a:solidFill>
                <a:cs typeface="B Nazanin" panose="00000400000000000000" pitchFamily="2" charset="-78"/>
              </a:rPr>
              <a:t> </a:t>
            </a:r>
            <a:endParaRPr lang="en-US" sz="1100" kern="1200" dirty="0">
              <a:solidFill>
                <a:srgbClr val="002060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Freeform 12"/>
          <p:cNvSpPr/>
          <p:nvPr/>
        </p:nvSpPr>
        <p:spPr>
          <a:xfrm>
            <a:off x="2619969" y="5163212"/>
            <a:ext cx="1712169" cy="932935"/>
          </a:xfrm>
          <a:custGeom>
            <a:avLst/>
            <a:gdLst>
              <a:gd name="connsiteX0" fmla="*/ 0 w 2159279"/>
              <a:gd name="connsiteY0" fmla="*/ 137852 h 1378520"/>
              <a:gd name="connsiteX1" fmla="*/ 137852 w 2159279"/>
              <a:gd name="connsiteY1" fmla="*/ 0 h 1378520"/>
              <a:gd name="connsiteX2" fmla="*/ 2021427 w 2159279"/>
              <a:gd name="connsiteY2" fmla="*/ 0 h 1378520"/>
              <a:gd name="connsiteX3" fmla="*/ 2159279 w 2159279"/>
              <a:gd name="connsiteY3" fmla="*/ 137852 h 1378520"/>
              <a:gd name="connsiteX4" fmla="*/ 2159279 w 2159279"/>
              <a:gd name="connsiteY4" fmla="*/ 1240668 h 1378520"/>
              <a:gd name="connsiteX5" fmla="*/ 2021427 w 2159279"/>
              <a:gd name="connsiteY5" fmla="*/ 1378520 h 1378520"/>
              <a:gd name="connsiteX6" fmla="*/ 137852 w 2159279"/>
              <a:gd name="connsiteY6" fmla="*/ 1378520 h 1378520"/>
              <a:gd name="connsiteX7" fmla="*/ 0 w 2159279"/>
              <a:gd name="connsiteY7" fmla="*/ 1240668 h 1378520"/>
              <a:gd name="connsiteX8" fmla="*/ 0 w 2159279"/>
              <a:gd name="connsiteY8" fmla="*/ 137852 h 1378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59279" h="1378520">
                <a:moveTo>
                  <a:pt x="0" y="137852"/>
                </a:moveTo>
                <a:cubicBezTo>
                  <a:pt x="0" y="61718"/>
                  <a:pt x="61718" y="0"/>
                  <a:pt x="137852" y="0"/>
                </a:cubicBezTo>
                <a:lnTo>
                  <a:pt x="2021427" y="0"/>
                </a:lnTo>
                <a:cubicBezTo>
                  <a:pt x="2097561" y="0"/>
                  <a:pt x="2159279" y="61718"/>
                  <a:pt x="2159279" y="137852"/>
                </a:cubicBezTo>
                <a:lnTo>
                  <a:pt x="2159279" y="1240668"/>
                </a:lnTo>
                <a:cubicBezTo>
                  <a:pt x="2159279" y="1316802"/>
                  <a:pt x="2097561" y="1378520"/>
                  <a:pt x="2021427" y="1378520"/>
                </a:cubicBezTo>
                <a:lnTo>
                  <a:pt x="137852" y="1378520"/>
                </a:lnTo>
                <a:cubicBezTo>
                  <a:pt x="61718" y="1378520"/>
                  <a:pt x="0" y="1316802"/>
                  <a:pt x="0" y="1240668"/>
                </a:cubicBezTo>
                <a:lnTo>
                  <a:pt x="0" y="137852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shade val="80000"/>
              <a:hueOff val="306246"/>
              <a:satOff val="-4392"/>
              <a:lumOff val="25615"/>
              <a:alphaOff val="0"/>
            </a:schemeClr>
          </a:fillRef>
          <a:effectRef idx="0">
            <a:schemeClr val="accent1">
              <a:shade val="80000"/>
              <a:hueOff val="306246"/>
              <a:satOff val="-4392"/>
              <a:lumOff val="25615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8315" tIns="61330" rIns="68315" bIns="61330" numCol="1" spcCol="1270" anchor="ctr" anchorCtr="0">
            <a:noAutofit/>
          </a:bodyPr>
          <a:lstStyle/>
          <a:p>
            <a:pPr algn="ctr" defTabSz="914400" rtl="1">
              <a:spcBef>
                <a:spcPct val="0"/>
              </a:spcBef>
              <a:buClr>
                <a:srgbClr val="53548A"/>
              </a:buClr>
              <a:buFont typeface="Wingdings" panose="05000000000000000000" pitchFamily="2" charset="2"/>
              <a:buChar char="ü"/>
            </a:pPr>
            <a:r>
              <a:rPr lang="fa-IR" sz="1200" dirty="0">
                <a:solidFill>
                  <a:srgbClr val="7030A0"/>
                </a:solidFill>
                <a:latin typeface="Calibri"/>
                <a:cs typeface="B Nazanin"/>
              </a:rPr>
              <a:t>کولپوسکوپی</a:t>
            </a:r>
            <a:r>
              <a:rPr lang="fa-IR" sz="1200">
                <a:solidFill>
                  <a:srgbClr val="7030A0"/>
                </a:solidFill>
                <a:latin typeface="Calibri"/>
                <a:cs typeface="B Nazanin"/>
              </a:rPr>
              <a:t>، بیوپسی</a:t>
            </a:r>
            <a:endParaRPr lang="fa-IR" sz="1200" dirty="0">
              <a:solidFill>
                <a:srgbClr val="7030A0"/>
              </a:solidFill>
              <a:latin typeface="Calibri"/>
              <a:cs typeface="B Nazanin"/>
            </a:endParaRPr>
          </a:p>
          <a:p>
            <a:pPr algn="ctr" defTabSz="914400" rtl="1">
              <a:spcBef>
                <a:spcPct val="0"/>
              </a:spcBef>
              <a:buClr>
                <a:srgbClr val="53548A"/>
              </a:buClr>
              <a:buFont typeface="Wingdings" panose="05000000000000000000" pitchFamily="2" charset="2"/>
              <a:buChar char="ü"/>
            </a:pPr>
            <a:r>
              <a:rPr lang="fa-IR" sz="1200" dirty="0">
                <a:solidFill>
                  <a:srgbClr val="7030A0"/>
                </a:solidFill>
                <a:latin typeface="Calibri"/>
                <a:cs typeface="B Nazanin"/>
              </a:rPr>
              <a:t>ویزیت متخصص زنان </a:t>
            </a:r>
            <a:endParaRPr lang="en-US" sz="1200" dirty="0">
              <a:solidFill>
                <a:srgbClr val="7030A0"/>
              </a:solidFill>
              <a:latin typeface="Calibri"/>
              <a:cs typeface="B Nazanin"/>
            </a:endParaRPr>
          </a:p>
        </p:txBody>
      </p:sp>
      <p:sp>
        <p:nvSpPr>
          <p:cNvPr id="14" name="Freeform 13"/>
          <p:cNvSpPr/>
          <p:nvPr/>
        </p:nvSpPr>
        <p:spPr>
          <a:xfrm>
            <a:off x="7852839" y="1765734"/>
            <a:ext cx="2399976" cy="4420519"/>
          </a:xfrm>
          <a:custGeom>
            <a:avLst/>
            <a:gdLst>
              <a:gd name="connsiteX0" fmla="*/ 0 w 2699098"/>
              <a:gd name="connsiteY0" fmla="*/ 269910 h 4572000"/>
              <a:gd name="connsiteX1" fmla="*/ 269910 w 2699098"/>
              <a:gd name="connsiteY1" fmla="*/ 0 h 4572000"/>
              <a:gd name="connsiteX2" fmla="*/ 2429188 w 2699098"/>
              <a:gd name="connsiteY2" fmla="*/ 0 h 4572000"/>
              <a:gd name="connsiteX3" fmla="*/ 2699098 w 2699098"/>
              <a:gd name="connsiteY3" fmla="*/ 269910 h 4572000"/>
              <a:gd name="connsiteX4" fmla="*/ 2699098 w 2699098"/>
              <a:gd name="connsiteY4" fmla="*/ 4302090 h 4572000"/>
              <a:gd name="connsiteX5" fmla="*/ 2429188 w 2699098"/>
              <a:gd name="connsiteY5" fmla="*/ 4572000 h 4572000"/>
              <a:gd name="connsiteX6" fmla="*/ 269910 w 2699098"/>
              <a:gd name="connsiteY6" fmla="*/ 4572000 h 4572000"/>
              <a:gd name="connsiteX7" fmla="*/ 0 w 2699098"/>
              <a:gd name="connsiteY7" fmla="*/ 4302090 h 4572000"/>
              <a:gd name="connsiteX8" fmla="*/ 0 w 2699098"/>
              <a:gd name="connsiteY8" fmla="*/ 269910 h 457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99098" h="4572000">
                <a:moveTo>
                  <a:pt x="0" y="269910"/>
                </a:moveTo>
                <a:cubicBezTo>
                  <a:pt x="0" y="120843"/>
                  <a:pt x="120843" y="0"/>
                  <a:pt x="269910" y="0"/>
                </a:cubicBezTo>
                <a:lnTo>
                  <a:pt x="2429188" y="0"/>
                </a:lnTo>
                <a:cubicBezTo>
                  <a:pt x="2578255" y="0"/>
                  <a:pt x="2699098" y="120843"/>
                  <a:pt x="2699098" y="269910"/>
                </a:cubicBezTo>
                <a:lnTo>
                  <a:pt x="2699098" y="4302090"/>
                </a:lnTo>
                <a:cubicBezTo>
                  <a:pt x="2699098" y="4451157"/>
                  <a:pt x="2578255" y="4572000"/>
                  <a:pt x="2429188" y="4572000"/>
                </a:cubicBezTo>
                <a:lnTo>
                  <a:pt x="269910" y="4572000"/>
                </a:lnTo>
                <a:cubicBezTo>
                  <a:pt x="120843" y="4572000"/>
                  <a:pt x="0" y="4451157"/>
                  <a:pt x="0" y="4302090"/>
                </a:cubicBezTo>
                <a:lnTo>
                  <a:pt x="0" y="269910"/>
                </a:lnTo>
                <a:close/>
              </a:path>
            </a:pathLst>
          </a:custGeom>
          <a:ln>
            <a:solidFill>
              <a:srgbClr val="002060"/>
            </a:solidFill>
          </a:ln>
        </p:spPr>
        <p:style>
          <a:lnRef idx="0">
            <a:schemeClr val="dk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1440" tIns="91440" rIns="91440" bIns="2743200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2000" b="1" kern="1200" dirty="0">
                <a:solidFill>
                  <a:srgbClr val="00B050"/>
                </a:solidFill>
                <a:cs typeface="B Nazanin" panose="00000400000000000000" pitchFamily="2" charset="-78"/>
              </a:rPr>
              <a:t>سرطان </a:t>
            </a:r>
          </a:p>
          <a:p>
            <a:pPr lvl="0" algn="ctr" defTabSz="10668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2000" b="1" kern="1200" dirty="0">
                <a:solidFill>
                  <a:srgbClr val="00B050"/>
                </a:solidFill>
                <a:cs typeface="B Nazanin" panose="00000400000000000000" pitchFamily="2" charset="-78"/>
              </a:rPr>
              <a:t>پستان</a:t>
            </a:r>
          </a:p>
          <a:p>
            <a:pPr lvl="0" algn="ctr" defTabSz="10668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1400" b="1" dirty="0">
                <a:solidFill>
                  <a:srgbClr val="00B050"/>
                </a:solidFill>
                <a:cs typeface="B Nazanin" panose="00000400000000000000" pitchFamily="2" charset="-78"/>
              </a:rPr>
              <a:t>30 تا 69</a:t>
            </a:r>
            <a:endParaRPr lang="en-US" sz="1400" b="1" kern="1200" dirty="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Freeform 14"/>
          <p:cNvSpPr/>
          <p:nvPr/>
        </p:nvSpPr>
        <p:spPr>
          <a:xfrm>
            <a:off x="7945596" y="3204201"/>
            <a:ext cx="2275334" cy="1288618"/>
          </a:xfrm>
          <a:custGeom>
            <a:avLst/>
            <a:gdLst>
              <a:gd name="connsiteX0" fmla="*/ 0 w 2159279"/>
              <a:gd name="connsiteY0" fmla="*/ 137852 h 1378520"/>
              <a:gd name="connsiteX1" fmla="*/ 137852 w 2159279"/>
              <a:gd name="connsiteY1" fmla="*/ 0 h 1378520"/>
              <a:gd name="connsiteX2" fmla="*/ 2021427 w 2159279"/>
              <a:gd name="connsiteY2" fmla="*/ 0 h 1378520"/>
              <a:gd name="connsiteX3" fmla="*/ 2159279 w 2159279"/>
              <a:gd name="connsiteY3" fmla="*/ 137852 h 1378520"/>
              <a:gd name="connsiteX4" fmla="*/ 2159279 w 2159279"/>
              <a:gd name="connsiteY4" fmla="*/ 1240668 h 1378520"/>
              <a:gd name="connsiteX5" fmla="*/ 2021427 w 2159279"/>
              <a:gd name="connsiteY5" fmla="*/ 1378520 h 1378520"/>
              <a:gd name="connsiteX6" fmla="*/ 137852 w 2159279"/>
              <a:gd name="connsiteY6" fmla="*/ 1378520 h 1378520"/>
              <a:gd name="connsiteX7" fmla="*/ 0 w 2159279"/>
              <a:gd name="connsiteY7" fmla="*/ 1240668 h 1378520"/>
              <a:gd name="connsiteX8" fmla="*/ 0 w 2159279"/>
              <a:gd name="connsiteY8" fmla="*/ 137852 h 1378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59279" h="1378520">
                <a:moveTo>
                  <a:pt x="0" y="137852"/>
                </a:moveTo>
                <a:cubicBezTo>
                  <a:pt x="0" y="61718"/>
                  <a:pt x="61718" y="0"/>
                  <a:pt x="137852" y="0"/>
                </a:cubicBezTo>
                <a:lnTo>
                  <a:pt x="2021427" y="0"/>
                </a:lnTo>
                <a:cubicBezTo>
                  <a:pt x="2097561" y="0"/>
                  <a:pt x="2159279" y="61718"/>
                  <a:pt x="2159279" y="137852"/>
                </a:cubicBezTo>
                <a:lnTo>
                  <a:pt x="2159279" y="1240668"/>
                </a:lnTo>
                <a:cubicBezTo>
                  <a:pt x="2159279" y="1316802"/>
                  <a:pt x="2097561" y="1378520"/>
                  <a:pt x="2021427" y="1378520"/>
                </a:cubicBezTo>
                <a:lnTo>
                  <a:pt x="137852" y="1378520"/>
                </a:lnTo>
                <a:cubicBezTo>
                  <a:pt x="61718" y="1378520"/>
                  <a:pt x="0" y="1316802"/>
                  <a:pt x="0" y="1240668"/>
                </a:cubicBezTo>
                <a:lnTo>
                  <a:pt x="0" y="137852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shade val="80000"/>
              <a:hueOff val="244997"/>
              <a:satOff val="-3514"/>
              <a:lumOff val="20492"/>
              <a:alphaOff val="0"/>
            </a:schemeClr>
          </a:fillRef>
          <a:effectRef idx="0">
            <a:schemeClr val="accent1">
              <a:shade val="80000"/>
              <a:hueOff val="244997"/>
              <a:satOff val="-3514"/>
              <a:lumOff val="20492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0855" tIns="63235" rIns="70855" bIns="63235" numCol="1" spcCol="1270" anchor="ctr" anchorCtr="0">
            <a:noAutofit/>
          </a:bodyPr>
          <a:lstStyle/>
          <a:p>
            <a:pPr marL="285750" lvl="0" indent="-285750" algn="ctr" defTabSz="5334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Wingdings" panose="05000000000000000000" pitchFamily="2" charset="2"/>
              <a:buChar char="Ø"/>
            </a:pPr>
            <a:r>
              <a:rPr lang="fa-IR" sz="1400" kern="1200" dirty="0">
                <a:solidFill>
                  <a:srgbClr val="7030A0"/>
                </a:solidFill>
                <a:cs typeface="B Nazanin" panose="00000400000000000000" pitchFamily="2" charset="-78"/>
              </a:rPr>
              <a:t>ویزیت ماما </a:t>
            </a:r>
            <a:endParaRPr lang="fa-IR" sz="1400" kern="12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ctr" defTabSz="5334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fa-IR" sz="1200" dirty="0">
                <a:solidFill>
                  <a:srgbClr val="002060"/>
                </a:solidFill>
                <a:latin typeface="Calibri"/>
                <a:cs typeface="B Nazanin"/>
              </a:rPr>
              <a:t>(شرح حال، معاینه، سابقه خانوادگی)</a:t>
            </a:r>
          </a:p>
          <a:p>
            <a:pPr marL="171450" indent="-171450" algn="ctr" defTabSz="533400" rtl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Wingdings" panose="05000000000000000000" pitchFamily="2" charset="2"/>
              <a:buChar char="Ø"/>
            </a:pPr>
            <a:r>
              <a:rPr lang="fa-IR" sz="1200" kern="1200" dirty="0">
                <a:solidFill>
                  <a:srgbClr val="7030A0"/>
                </a:solidFill>
                <a:latin typeface="Calibri"/>
                <a:ea typeface="Calibri"/>
                <a:cs typeface="B Nazanin"/>
              </a:rPr>
              <a:t>ویزیت پزشک</a:t>
            </a:r>
          </a:p>
        </p:txBody>
      </p:sp>
      <p:sp>
        <p:nvSpPr>
          <p:cNvPr id="16" name="Freeform 15"/>
          <p:cNvSpPr/>
          <p:nvPr/>
        </p:nvSpPr>
        <p:spPr>
          <a:xfrm>
            <a:off x="7941457" y="5098899"/>
            <a:ext cx="2251346" cy="1036466"/>
          </a:xfrm>
          <a:custGeom>
            <a:avLst/>
            <a:gdLst>
              <a:gd name="connsiteX0" fmla="*/ 0 w 2159279"/>
              <a:gd name="connsiteY0" fmla="*/ 137852 h 1378520"/>
              <a:gd name="connsiteX1" fmla="*/ 137852 w 2159279"/>
              <a:gd name="connsiteY1" fmla="*/ 0 h 1378520"/>
              <a:gd name="connsiteX2" fmla="*/ 2021427 w 2159279"/>
              <a:gd name="connsiteY2" fmla="*/ 0 h 1378520"/>
              <a:gd name="connsiteX3" fmla="*/ 2159279 w 2159279"/>
              <a:gd name="connsiteY3" fmla="*/ 137852 h 1378520"/>
              <a:gd name="connsiteX4" fmla="*/ 2159279 w 2159279"/>
              <a:gd name="connsiteY4" fmla="*/ 1240668 h 1378520"/>
              <a:gd name="connsiteX5" fmla="*/ 2021427 w 2159279"/>
              <a:gd name="connsiteY5" fmla="*/ 1378520 h 1378520"/>
              <a:gd name="connsiteX6" fmla="*/ 137852 w 2159279"/>
              <a:gd name="connsiteY6" fmla="*/ 1378520 h 1378520"/>
              <a:gd name="connsiteX7" fmla="*/ 0 w 2159279"/>
              <a:gd name="connsiteY7" fmla="*/ 1240668 h 1378520"/>
              <a:gd name="connsiteX8" fmla="*/ 0 w 2159279"/>
              <a:gd name="connsiteY8" fmla="*/ 137852 h 1378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59279" h="1378520">
                <a:moveTo>
                  <a:pt x="0" y="137852"/>
                </a:moveTo>
                <a:cubicBezTo>
                  <a:pt x="0" y="61718"/>
                  <a:pt x="61718" y="0"/>
                  <a:pt x="137852" y="0"/>
                </a:cubicBezTo>
                <a:lnTo>
                  <a:pt x="2021427" y="0"/>
                </a:lnTo>
                <a:cubicBezTo>
                  <a:pt x="2097561" y="0"/>
                  <a:pt x="2159279" y="61718"/>
                  <a:pt x="2159279" y="137852"/>
                </a:cubicBezTo>
                <a:lnTo>
                  <a:pt x="2159279" y="1240668"/>
                </a:lnTo>
                <a:cubicBezTo>
                  <a:pt x="2159279" y="1316802"/>
                  <a:pt x="2097561" y="1378520"/>
                  <a:pt x="2021427" y="1378520"/>
                </a:cubicBezTo>
                <a:lnTo>
                  <a:pt x="137852" y="1378520"/>
                </a:lnTo>
                <a:cubicBezTo>
                  <a:pt x="61718" y="1378520"/>
                  <a:pt x="0" y="1316802"/>
                  <a:pt x="0" y="1240668"/>
                </a:cubicBezTo>
                <a:lnTo>
                  <a:pt x="0" y="137852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shade val="80000"/>
              <a:hueOff val="306246"/>
              <a:satOff val="-4392"/>
              <a:lumOff val="25615"/>
              <a:alphaOff val="0"/>
            </a:schemeClr>
          </a:fillRef>
          <a:effectRef idx="0">
            <a:schemeClr val="accent1">
              <a:shade val="80000"/>
              <a:hueOff val="306246"/>
              <a:satOff val="-4392"/>
              <a:lumOff val="25615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8315" tIns="61330" rIns="68315" bIns="61330" numCol="1" spcCol="1270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rgbClr val="53548A"/>
              </a:buClr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lang="fa-IR" sz="1200" dirty="0">
                <a:solidFill>
                  <a:srgbClr val="7030A0"/>
                </a:solidFill>
                <a:latin typeface="Calibri"/>
                <a:ea typeface="Calibri"/>
                <a:cs typeface="B Nazanin"/>
              </a:rPr>
              <a:t>تصویربرداری</a:t>
            </a:r>
            <a:r>
              <a:rPr lang="fa-IR" sz="1200" kern="1200" dirty="0">
                <a:solidFill>
                  <a:srgbClr val="002060"/>
                </a:solidFill>
                <a:latin typeface="Calibri"/>
                <a:ea typeface="Calibri"/>
                <a:cs typeface="B Nazanin"/>
              </a:rPr>
              <a:t> (سونوگرافی، ماموگرافی، بیوپسی...)</a:t>
            </a:r>
            <a:r>
              <a:rPr lang="ar-SA" sz="1200" kern="1200" dirty="0">
                <a:solidFill>
                  <a:srgbClr val="002060"/>
                </a:solidFill>
                <a:ea typeface="Calibri"/>
                <a:cs typeface="B Nazanin"/>
              </a:rPr>
              <a:t> </a:t>
            </a:r>
            <a:endParaRPr lang="fa-IR" sz="1200" kern="1200" dirty="0">
              <a:solidFill>
                <a:srgbClr val="002060"/>
              </a:solidFill>
              <a:ea typeface="Calibri"/>
              <a:cs typeface="B Nazanin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rgbClr val="53548A"/>
              </a:buClr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lang="ar-SA" sz="1200" kern="1200" dirty="0">
                <a:solidFill>
                  <a:srgbClr val="7030A0"/>
                </a:solidFill>
                <a:ea typeface="Calibri"/>
                <a:cs typeface="B Nazanin"/>
              </a:rPr>
              <a:t>ویزیت متخصص</a:t>
            </a:r>
            <a:r>
              <a:rPr lang="fa-IR" sz="1200" kern="1200" dirty="0">
                <a:solidFill>
                  <a:srgbClr val="7030A0"/>
                </a:solidFill>
                <a:ea typeface="Calibri"/>
                <a:cs typeface="B Nazanin"/>
              </a:rPr>
              <a:t> جراحی</a:t>
            </a:r>
          </a:p>
        </p:txBody>
      </p:sp>
      <p:sp>
        <p:nvSpPr>
          <p:cNvPr id="12" name="Arrow: Down 11">
            <a:extLst>
              <a:ext uri="{FF2B5EF4-FFF2-40B4-BE49-F238E27FC236}">
                <a16:creationId xmlns:a16="http://schemas.microsoft.com/office/drawing/2014/main" xmlns="" id="{C580DDA1-5EF0-4EA4-8BBC-939BB594D38B}"/>
              </a:ext>
            </a:extLst>
          </p:cNvPr>
          <p:cNvSpPr/>
          <p:nvPr/>
        </p:nvSpPr>
        <p:spPr>
          <a:xfrm>
            <a:off x="8527460" y="4284562"/>
            <a:ext cx="1050734" cy="523148"/>
          </a:xfrm>
          <a:prstGeom prst="down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0" tIns="0" rIns="0" rtlCol="0" anchor="ctr"/>
          <a:lstStyle/>
          <a:p>
            <a:pPr algn="ctr"/>
            <a:r>
              <a:rPr lang="fa-IR" sz="1050" dirty="0">
                <a:solidFill>
                  <a:srgbClr val="002060"/>
                </a:solidFill>
              </a:rPr>
              <a:t>ارجاع</a:t>
            </a:r>
            <a:endParaRPr lang="en-US" sz="1050" dirty="0">
              <a:solidFill>
                <a:srgbClr val="002060"/>
              </a:solidFill>
            </a:endParaRPr>
          </a:p>
        </p:txBody>
      </p:sp>
      <p:sp>
        <p:nvSpPr>
          <p:cNvPr id="31" name="Arrow: Down 30">
            <a:extLst>
              <a:ext uri="{FF2B5EF4-FFF2-40B4-BE49-F238E27FC236}">
                <a16:creationId xmlns:a16="http://schemas.microsoft.com/office/drawing/2014/main" xmlns="" id="{06A736A0-56AE-4336-8547-716B9C26EB16}"/>
              </a:ext>
            </a:extLst>
          </p:cNvPr>
          <p:cNvSpPr/>
          <p:nvPr/>
        </p:nvSpPr>
        <p:spPr>
          <a:xfrm>
            <a:off x="5600943" y="4348253"/>
            <a:ext cx="1050734" cy="523148"/>
          </a:xfrm>
          <a:prstGeom prst="down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0" tIns="0" rIns="0" rtlCol="0" anchor="ctr"/>
          <a:lstStyle/>
          <a:p>
            <a:pPr algn="ctr"/>
            <a:r>
              <a:rPr lang="fa-IR" sz="1050" dirty="0">
                <a:solidFill>
                  <a:srgbClr val="002060"/>
                </a:solidFill>
              </a:rPr>
              <a:t>ارجاع</a:t>
            </a:r>
            <a:endParaRPr lang="en-US" sz="1050" dirty="0">
              <a:solidFill>
                <a:srgbClr val="002060"/>
              </a:solidFill>
            </a:endParaRPr>
          </a:p>
        </p:txBody>
      </p:sp>
      <p:sp>
        <p:nvSpPr>
          <p:cNvPr id="32" name="Arrow: Down 31">
            <a:extLst>
              <a:ext uri="{FF2B5EF4-FFF2-40B4-BE49-F238E27FC236}">
                <a16:creationId xmlns:a16="http://schemas.microsoft.com/office/drawing/2014/main" xmlns="" id="{1862736A-80E5-453F-BDEE-FA6F44EB011F}"/>
              </a:ext>
            </a:extLst>
          </p:cNvPr>
          <p:cNvSpPr/>
          <p:nvPr/>
        </p:nvSpPr>
        <p:spPr>
          <a:xfrm>
            <a:off x="3041867" y="4099246"/>
            <a:ext cx="868375" cy="728121"/>
          </a:xfrm>
          <a:prstGeom prst="down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0" tIns="0" rIns="0" rtlCol="0" anchor="ctr"/>
          <a:lstStyle/>
          <a:p>
            <a:pPr algn="ctr"/>
            <a:r>
              <a:rPr lang="fa-IR" sz="1050" dirty="0">
                <a:solidFill>
                  <a:srgbClr val="002060"/>
                </a:solidFill>
              </a:rPr>
              <a:t>ارجاع</a:t>
            </a:r>
            <a:endParaRPr lang="en-US" sz="1050" dirty="0">
              <a:solidFill>
                <a:srgbClr val="002060"/>
              </a:solidFill>
            </a:endParaRPr>
          </a:p>
        </p:txBody>
      </p:sp>
      <p:sp>
        <p:nvSpPr>
          <p:cNvPr id="19" name="Flowchart: Preparation 18">
            <a:extLst>
              <a:ext uri="{FF2B5EF4-FFF2-40B4-BE49-F238E27FC236}">
                <a16:creationId xmlns:a16="http://schemas.microsoft.com/office/drawing/2014/main" xmlns="" id="{39842005-82D1-4458-9A29-9841F6CD86C0}"/>
              </a:ext>
            </a:extLst>
          </p:cNvPr>
          <p:cNvSpPr/>
          <p:nvPr/>
        </p:nvSpPr>
        <p:spPr>
          <a:xfrm>
            <a:off x="99717" y="75191"/>
            <a:ext cx="595743" cy="367141"/>
          </a:xfrm>
          <a:prstGeom prst="flowChartPreparation">
            <a:avLst/>
          </a:prstGeom>
          <a:solidFill>
            <a:srgbClr val="000066"/>
          </a:solidFill>
          <a:ln>
            <a:solidFill>
              <a:srgbClr val="00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1"/>
            <a:r>
              <a:rPr lang="fa-IR" sz="700" b="1" dirty="0">
                <a:latin typeface="Dubai" panose="020B0503030403030204" pitchFamily="34" charset="-78"/>
                <a:cs typeface="B Titr" panose="00000700000000000000" pitchFamily="2" charset="-78"/>
              </a:rPr>
              <a:t>پیشگیری از سرطان</a:t>
            </a:r>
            <a:endParaRPr lang="en-US" sz="700" b="1" dirty="0">
              <a:latin typeface="Dubai" panose="020B0503030403030204" pitchFamily="34" charset="-78"/>
              <a:cs typeface="B Titr" panose="00000700000000000000" pitchFamily="2" charset="-78"/>
            </a:endParaRPr>
          </a:p>
        </p:txBody>
      </p:sp>
      <p:sp>
        <p:nvSpPr>
          <p:cNvPr id="20" name="Flowchart: Preparation 19">
            <a:extLst>
              <a:ext uri="{FF2B5EF4-FFF2-40B4-BE49-F238E27FC236}">
                <a16:creationId xmlns:a16="http://schemas.microsoft.com/office/drawing/2014/main" xmlns="" id="{23650504-EFC9-4EC1-AD56-2217F55B5AD7}"/>
              </a:ext>
            </a:extLst>
          </p:cNvPr>
          <p:cNvSpPr/>
          <p:nvPr/>
        </p:nvSpPr>
        <p:spPr>
          <a:xfrm>
            <a:off x="625631" y="286640"/>
            <a:ext cx="541585" cy="333765"/>
          </a:xfrm>
          <a:prstGeom prst="flowChartPreparation">
            <a:avLst/>
          </a:prstGeom>
          <a:solidFill>
            <a:srgbClr val="FF00FF"/>
          </a:solidFill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1"/>
            <a:r>
              <a:rPr lang="fa-IR" sz="700" b="1" dirty="0">
                <a:latin typeface="Dubai" panose="020B0503030403030204" pitchFamily="34" charset="-78"/>
                <a:cs typeface="B Titr" panose="00000700000000000000" pitchFamily="2" charset="-78"/>
              </a:rPr>
              <a:t>غربالگری سرطان</a:t>
            </a:r>
            <a:endParaRPr lang="en-US" sz="700" b="1" dirty="0">
              <a:latin typeface="Dubai" panose="020B0503030403030204" pitchFamily="34" charset="-78"/>
              <a:cs typeface="B Titr" panose="00000700000000000000" pitchFamily="2" charset="-78"/>
            </a:endParaRPr>
          </a:p>
        </p:txBody>
      </p:sp>
      <p:sp>
        <p:nvSpPr>
          <p:cNvPr id="21" name="Flowchart: Preparation 20">
            <a:extLst>
              <a:ext uri="{FF2B5EF4-FFF2-40B4-BE49-F238E27FC236}">
                <a16:creationId xmlns:a16="http://schemas.microsoft.com/office/drawing/2014/main" xmlns="" id="{739E15DA-74A8-4A3D-8849-96AA9777B0BE}"/>
              </a:ext>
            </a:extLst>
          </p:cNvPr>
          <p:cNvSpPr/>
          <p:nvPr/>
        </p:nvSpPr>
        <p:spPr>
          <a:xfrm>
            <a:off x="167511" y="494517"/>
            <a:ext cx="541585" cy="328371"/>
          </a:xfrm>
          <a:prstGeom prst="flowChartPreparation">
            <a:avLst/>
          </a:prstGeom>
          <a:solidFill>
            <a:srgbClr val="66FF33"/>
          </a:solidFill>
          <a:ln>
            <a:solidFill>
              <a:srgbClr val="66FF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1"/>
            <a:r>
              <a:rPr lang="fa-IR" sz="700" b="1" dirty="0">
                <a:solidFill>
                  <a:schemeClr val="tx1"/>
                </a:solidFill>
                <a:latin typeface="Dubai" panose="020B0503030403030204" pitchFamily="34" charset="-78"/>
                <a:cs typeface="B Titr" panose="00000700000000000000" pitchFamily="2" charset="-78"/>
              </a:rPr>
              <a:t>تشخیص زودهنگام</a:t>
            </a:r>
            <a:endParaRPr lang="en-US" sz="700" b="1" dirty="0">
              <a:solidFill>
                <a:schemeClr val="tx1"/>
              </a:solidFill>
              <a:latin typeface="Dubai" panose="020B0503030403030204" pitchFamily="34" charset="-78"/>
              <a:cs typeface="B Titr" panose="00000700000000000000" pitchFamily="2" charset="-78"/>
            </a:endParaRPr>
          </a:p>
        </p:txBody>
      </p:sp>
      <p:sp>
        <p:nvSpPr>
          <p:cNvPr id="22" name="Flowchart: Preparation 21">
            <a:extLst>
              <a:ext uri="{FF2B5EF4-FFF2-40B4-BE49-F238E27FC236}">
                <a16:creationId xmlns:a16="http://schemas.microsoft.com/office/drawing/2014/main" xmlns="" id="{57979C36-6F21-4D81-B5C4-FE121C0ECCF7}"/>
              </a:ext>
            </a:extLst>
          </p:cNvPr>
          <p:cNvSpPr/>
          <p:nvPr/>
        </p:nvSpPr>
        <p:spPr>
          <a:xfrm>
            <a:off x="1056045" y="552238"/>
            <a:ext cx="492350" cy="250763"/>
          </a:xfrm>
          <a:prstGeom prst="flowChartPreparation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1"/>
            <a:r>
              <a:rPr lang="fa-IR" sz="700" b="1" dirty="0">
                <a:latin typeface="Dubai" panose="020B0503030403030204" pitchFamily="34" charset="-78"/>
                <a:cs typeface="B Titr" panose="00000700000000000000" pitchFamily="2" charset="-78"/>
              </a:rPr>
              <a:t>مراقبت تسکینی</a:t>
            </a:r>
            <a:endParaRPr lang="en-US" sz="700" b="1" dirty="0">
              <a:latin typeface="Dubai" panose="020B0503030403030204" pitchFamily="34" charset="-78"/>
              <a:cs typeface="B Titr" panose="00000700000000000000" pitchFamily="2" charset="-78"/>
            </a:endParaRPr>
          </a:p>
        </p:txBody>
      </p:sp>
      <p:sp>
        <p:nvSpPr>
          <p:cNvPr id="23" name="Flowchart: Preparation 22">
            <a:extLst>
              <a:ext uri="{FF2B5EF4-FFF2-40B4-BE49-F238E27FC236}">
                <a16:creationId xmlns:a16="http://schemas.microsoft.com/office/drawing/2014/main" xmlns="" id="{2CC77CBF-B9E1-43B3-AA56-5C9A589C63B0}"/>
              </a:ext>
            </a:extLst>
          </p:cNvPr>
          <p:cNvSpPr/>
          <p:nvPr/>
        </p:nvSpPr>
        <p:spPr>
          <a:xfrm>
            <a:off x="687189" y="663331"/>
            <a:ext cx="405595" cy="267725"/>
          </a:xfrm>
          <a:prstGeom prst="flowChartPreparation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1"/>
            <a:r>
              <a:rPr lang="fa-IR" sz="600" b="1" dirty="0">
                <a:solidFill>
                  <a:schemeClr val="tx1"/>
                </a:solidFill>
                <a:latin typeface="Dubai" panose="020B0503030403030204" pitchFamily="34" charset="-78"/>
                <a:cs typeface="B Titr" panose="00000700000000000000" pitchFamily="2" charset="-78"/>
              </a:rPr>
              <a:t>درمان</a:t>
            </a:r>
            <a:endParaRPr lang="en-US" sz="600" b="1" dirty="0">
              <a:solidFill>
                <a:schemeClr val="tx1"/>
              </a:solidFill>
              <a:latin typeface="Dubai" panose="020B0503030403030204" pitchFamily="34" charset="-78"/>
              <a:cs typeface="B Titr" panose="00000700000000000000" pitchFamily="2" charset="-78"/>
            </a:endParaRPr>
          </a:p>
        </p:txBody>
      </p:sp>
      <p:sp>
        <p:nvSpPr>
          <p:cNvPr id="28" name="Flowchart: Preparation 27">
            <a:extLst>
              <a:ext uri="{FF2B5EF4-FFF2-40B4-BE49-F238E27FC236}">
                <a16:creationId xmlns:a16="http://schemas.microsoft.com/office/drawing/2014/main" xmlns="" id="{C5217CFB-60A3-4E24-BF9A-92FE08D1C59C}"/>
              </a:ext>
            </a:extLst>
          </p:cNvPr>
          <p:cNvSpPr/>
          <p:nvPr/>
        </p:nvSpPr>
        <p:spPr>
          <a:xfrm>
            <a:off x="1387839" y="159852"/>
            <a:ext cx="641514" cy="303423"/>
          </a:xfrm>
          <a:prstGeom prst="flowChartPreparation">
            <a:avLst/>
          </a:prstGeom>
          <a:solidFill>
            <a:srgbClr val="004A4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1"/>
            <a:r>
              <a:rPr lang="fa-IR" sz="600" b="1" dirty="0">
                <a:latin typeface="Dubai" panose="020B0503030403030204" pitchFamily="34" charset="-78"/>
                <a:cs typeface="B Titr" panose="00000700000000000000" pitchFamily="2" charset="-78"/>
              </a:rPr>
              <a:t>ثبت دادهه‌های سرطان</a:t>
            </a:r>
            <a:endParaRPr lang="en-US" sz="600" b="1" dirty="0">
              <a:latin typeface="Dubai" panose="020B0503030403030204" pitchFamily="34" charset="-78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6251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8" grpId="0" animBg="1"/>
      <p:bldP spid="9" grpId="0" animBg="1"/>
      <p:bldP spid="10" grpId="0" animBg="1"/>
      <p:bldP spid="13" grpId="0" animBg="1"/>
      <p:bldP spid="14" grpId="0" animBg="1"/>
      <p:bldP spid="15" grpId="0" animBg="1"/>
      <p:bldP spid="16" grpId="0" animBg="1"/>
      <p:bldP spid="12" grpId="0" animBg="1"/>
      <p:bldP spid="31" grpId="0" animBg="1"/>
      <p:bldP spid="3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2D1EB714-7CAD-4B2A-B6F7-B45CBC80B2D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028"/>
          <a:stretch/>
        </p:blipFill>
        <p:spPr>
          <a:xfrm>
            <a:off x="389621" y="1471353"/>
            <a:ext cx="11489265" cy="5153891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389622" y="43070"/>
            <a:ext cx="4648200" cy="1158878"/>
          </a:xfrm>
          <a:prstGeom prst="rect">
            <a:avLst/>
          </a:prstGeom>
          <a:solidFill>
            <a:srgbClr val="002060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solidFill>
                  <a:schemeClr val="bg1"/>
                </a:solidFill>
              </a:rPr>
              <a:t>Early detection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" name="Flowchart: Preparation 6">
            <a:extLst>
              <a:ext uri="{FF2B5EF4-FFF2-40B4-BE49-F238E27FC236}">
                <a16:creationId xmlns:a16="http://schemas.microsoft.com/office/drawing/2014/main" xmlns="" id="{E55A7B3B-1A58-48A9-8436-DED8B65E53C9}"/>
              </a:ext>
            </a:extLst>
          </p:cNvPr>
          <p:cNvSpPr/>
          <p:nvPr/>
        </p:nvSpPr>
        <p:spPr>
          <a:xfrm>
            <a:off x="9664931" y="75191"/>
            <a:ext cx="667725" cy="367141"/>
          </a:xfrm>
          <a:prstGeom prst="flowChartPreparation">
            <a:avLst/>
          </a:prstGeom>
          <a:solidFill>
            <a:srgbClr val="000066"/>
          </a:solidFill>
          <a:ln>
            <a:solidFill>
              <a:srgbClr val="00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1"/>
            <a:r>
              <a:rPr lang="en-US" sz="700" b="1" dirty="0" smtClean="0">
                <a:latin typeface="Dubai" panose="020B0503030403030204" pitchFamily="34" charset="-78"/>
                <a:cs typeface="B Titr" panose="00000700000000000000" pitchFamily="2" charset="-78"/>
              </a:rPr>
              <a:t>Prevention</a:t>
            </a:r>
            <a:endParaRPr lang="en-US" sz="700" b="1" dirty="0">
              <a:latin typeface="Dubai" panose="020B0503030403030204" pitchFamily="34" charset="-78"/>
              <a:cs typeface="B Titr" panose="00000700000000000000" pitchFamily="2" charset="-78"/>
            </a:endParaRPr>
          </a:p>
        </p:txBody>
      </p:sp>
      <p:sp>
        <p:nvSpPr>
          <p:cNvPr id="9" name="Flowchart: Preparation 8">
            <a:extLst>
              <a:ext uri="{FF2B5EF4-FFF2-40B4-BE49-F238E27FC236}">
                <a16:creationId xmlns:a16="http://schemas.microsoft.com/office/drawing/2014/main" xmlns="" id="{4453A263-5AAD-4A3E-BEF0-A58F0AD184CE}"/>
              </a:ext>
            </a:extLst>
          </p:cNvPr>
          <p:cNvSpPr/>
          <p:nvPr/>
        </p:nvSpPr>
        <p:spPr>
          <a:xfrm>
            <a:off x="10262827" y="286640"/>
            <a:ext cx="654555" cy="333765"/>
          </a:xfrm>
          <a:prstGeom prst="flowChartPreparation">
            <a:avLst/>
          </a:prstGeom>
          <a:solidFill>
            <a:srgbClr val="FF00FF"/>
          </a:solidFill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1"/>
            <a:r>
              <a:rPr lang="en-US" sz="700" b="1" dirty="0" smtClean="0">
                <a:latin typeface="Dubai" panose="020B0503030403030204" pitchFamily="34" charset="-78"/>
                <a:cs typeface="B Titr" panose="00000700000000000000" pitchFamily="2" charset="-78"/>
              </a:rPr>
              <a:t>Screening</a:t>
            </a:r>
            <a:endParaRPr lang="en-US" sz="700" b="1" dirty="0">
              <a:latin typeface="Dubai" panose="020B0503030403030204" pitchFamily="34" charset="-78"/>
              <a:cs typeface="B Titr" panose="00000700000000000000" pitchFamily="2" charset="-78"/>
            </a:endParaRPr>
          </a:p>
        </p:txBody>
      </p:sp>
      <p:sp>
        <p:nvSpPr>
          <p:cNvPr id="10" name="Flowchart: Preparation 9">
            <a:extLst>
              <a:ext uri="{FF2B5EF4-FFF2-40B4-BE49-F238E27FC236}">
                <a16:creationId xmlns:a16="http://schemas.microsoft.com/office/drawing/2014/main" xmlns="" id="{E479F846-FBAF-4E12-9B4C-D0676EFDCF42}"/>
              </a:ext>
            </a:extLst>
          </p:cNvPr>
          <p:cNvSpPr/>
          <p:nvPr/>
        </p:nvSpPr>
        <p:spPr>
          <a:xfrm>
            <a:off x="9700565" y="494517"/>
            <a:ext cx="645727" cy="328371"/>
          </a:xfrm>
          <a:prstGeom prst="flowChartPreparation">
            <a:avLst/>
          </a:prstGeom>
          <a:solidFill>
            <a:srgbClr val="66FF33"/>
          </a:solidFill>
          <a:ln>
            <a:solidFill>
              <a:srgbClr val="66FF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1"/>
            <a:r>
              <a:rPr lang="en-US" sz="700" b="1" dirty="0" smtClean="0">
                <a:solidFill>
                  <a:schemeClr val="tx1"/>
                </a:solidFill>
                <a:latin typeface="Dubai" panose="020B0503030403030204" pitchFamily="34" charset="-78"/>
                <a:cs typeface="B Titr" panose="00000700000000000000" pitchFamily="2" charset="-78"/>
              </a:rPr>
              <a:t>Early diagnosis</a:t>
            </a:r>
            <a:endParaRPr lang="en-US" sz="700" b="1" dirty="0">
              <a:solidFill>
                <a:schemeClr val="tx1"/>
              </a:solidFill>
              <a:latin typeface="Dubai" panose="020B0503030403030204" pitchFamily="34" charset="-78"/>
              <a:cs typeface="B Titr" panose="00000700000000000000" pitchFamily="2" charset="-78"/>
            </a:endParaRPr>
          </a:p>
        </p:txBody>
      </p:sp>
      <p:sp>
        <p:nvSpPr>
          <p:cNvPr id="11" name="Flowchart: Preparation 10">
            <a:extLst>
              <a:ext uri="{FF2B5EF4-FFF2-40B4-BE49-F238E27FC236}">
                <a16:creationId xmlns:a16="http://schemas.microsoft.com/office/drawing/2014/main" xmlns="" id="{5BD3A38A-80F8-4019-851F-44158342738D}"/>
              </a:ext>
            </a:extLst>
          </p:cNvPr>
          <p:cNvSpPr/>
          <p:nvPr/>
        </p:nvSpPr>
        <p:spPr>
          <a:xfrm>
            <a:off x="10853442" y="510314"/>
            <a:ext cx="661836" cy="312574"/>
          </a:xfrm>
          <a:prstGeom prst="flowChartPreparation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en-US" sz="800" b="1" dirty="0"/>
              <a:t>Palliative </a:t>
            </a:r>
            <a:r>
              <a:rPr lang="en-US" sz="800" b="1" dirty="0" smtClean="0"/>
              <a:t>care</a:t>
            </a:r>
            <a:endParaRPr lang="en-US" sz="800" b="1" dirty="0"/>
          </a:p>
        </p:txBody>
      </p:sp>
      <p:sp>
        <p:nvSpPr>
          <p:cNvPr id="12" name="Flowchart: Preparation 11">
            <a:extLst>
              <a:ext uri="{FF2B5EF4-FFF2-40B4-BE49-F238E27FC236}">
                <a16:creationId xmlns:a16="http://schemas.microsoft.com/office/drawing/2014/main" xmlns="" id="{D60D92A7-7E98-4F4C-A9EB-99B60645CAC1}"/>
              </a:ext>
            </a:extLst>
          </p:cNvPr>
          <p:cNvSpPr/>
          <p:nvPr/>
        </p:nvSpPr>
        <p:spPr>
          <a:xfrm>
            <a:off x="10324385" y="663331"/>
            <a:ext cx="592997" cy="267725"/>
          </a:xfrm>
          <a:prstGeom prst="flowChartPreparation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1"/>
            <a:r>
              <a:rPr lang="en-US" sz="600" b="1" dirty="0" smtClean="0">
                <a:solidFill>
                  <a:schemeClr val="tx1"/>
                </a:solidFill>
                <a:latin typeface="Dubai" panose="020B0503030403030204" pitchFamily="34" charset="-78"/>
                <a:cs typeface="B Titr" panose="00000700000000000000" pitchFamily="2" charset="-78"/>
              </a:rPr>
              <a:t>Treatment</a:t>
            </a:r>
            <a:endParaRPr lang="en-US" sz="600" b="1" dirty="0">
              <a:solidFill>
                <a:schemeClr val="tx1"/>
              </a:solidFill>
              <a:latin typeface="Dubai" panose="020B0503030403030204" pitchFamily="34" charset="-78"/>
              <a:cs typeface="B Titr" panose="00000700000000000000" pitchFamily="2" charset="-78"/>
            </a:endParaRPr>
          </a:p>
        </p:txBody>
      </p:sp>
      <p:sp>
        <p:nvSpPr>
          <p:cNvPr id="13" name="Flowchart: Preparation 12">
            <a:extLst>
              <a:ext uri="{FF2B5EF4-FFF2-40B4-BE49-F238E27FC236}">
                <a16:creationId xmlns:a16="http://schemas.microsoft.com/office/drawing/2014/main" xmlns="" id="{10392009-6EF8-4D5A-A379-DE69A7720A1C}"/>
              </a:ext>
            </a:extLst>
          </p:cNvPr>
          <p:cNvSpPr/>
          <p:nvPr/>
        </p:nvSpPr>
        <p:spPr>
          <a:xfrm>
            <a:off x="11025035" y="159852"/>
            <a:ext cx="641514" cy="303423"/>
          </a:xfrm>
          <a:prstGeom prst="flowChartPreparation">
            <a:avLst/>
          </a:prstGeom>
          <a:solidFill>
            <a:srgbClr val="004A4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1"/>
            <a:r>
              <a:rPr lang="en-US" sz="600" b="1" dirty="0" smtClean="0">
                <a:latin typeface="Dubai" panose="020B0503030403030204" pitchFamily="34" charset="-78"/>
                <a:cs typeface="B Titr" panose="00000700000000000000" pitchFamily="2" charset="-78"/>
              </a:rPr>
              <a:t>Cancer registry</a:t>
            </a:r>
            <a:endParaRPr lang="en-US" sz="600" b="1" dirty="0">
              <a:latin typeface="Dubai" panose="020B0503030403030204" pitchFamily="34" charset="-78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07804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xmlns="" id="{FA6D7082-768C-45CE-8DC5-7790B7F0324E}"/>
              </a:ext>
            </a:extLst>
          </p:cNvPr>
          <p:cNvSpPr txBox="1">
            <a:spLocks/>
          </p:cNvSpPr>
          <p:nvPr/>
        </p:nvSpPr>
        <p:spPr>
          <a:xfrm>
            <a:off x="3245655" y="931056"/>
            <a:ext cx="5054139" cy="1168154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/>
        </p:spPr>
        <p:txBody>
          <a:bodyPr spcFirstLastPara="0" vert="horz" wrap="square" lIns="247650" tIns="123825" rIns="247650" bIns="123825" numCol="1" spcCol="1270" anchor="ctr" anchorCtr="0">
            <a:noAutofit/>
          </a:bodyPr>
          <a:lstStyle>
            <a:defPPr>
              <a:defRPr lang="en-US"/>
            </a:defPPr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342900" lvl="1" indent="-342900" algn="just" defTabSz="889000" rtl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Courier New" panose="02070309020205020404" pitchFamily="49" charset="0"/>
              <a:buChar char="o"/>
              <a:defRPr sz="2000" b="1">
                <a:solidFill>
                  <a:srgbClr val="2683C6">
                    <a:lumMod val="50000"/>
                  </a:srgbClr>
                </a:solidFill>
                <a:latin typeface="Calibri"/>
                <a:cs typeface="+mj-cs"/>
              </a:defRPr>
            </a:lvl2pPr>
            <a:lvl3pPr marL="800100" lvl="2" indent="-342900" algn="just" defTabSz="889000" rtl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Courier New" panose="02070309020205020404" pitchFamily="49" charset="0"/>
              <a:buChar char="o"/>
              <a:defRPr b="1">
                <a:solidFill>
                  <a:srgbClr val="2683C6">
                    <a:lumMod val="50000"/>
                  </a:srgbClr>
                </a:solidFill>
                <a:latin typeface="Calibri"/>
                <a:cs typeface="+mj-cs"/>
              </a:defRPr>
            </a:lvl3pPr>
          </a:lstStyle>
          <a:p>
            <a:pPr algn="ctr" rtl="1"/>
            <a:r>
              <a:rPr lang="fa-IR" sz="2000" b="1" dirty="0">
                <a:solidFill>
                  <a:srgbClr val="002060"/>
                </a:solidFill>
                <a:cs typeface="B Nazanin" panose="00000400000000000000" pitchFamily="2" charset="-78"/>
              </a:rPr>
              <a:t>تاثیر تشخیص زودهنگام در بهبود میزان بقای 5 ساله بر اساس غربالگری منظم- کانادا</a:t>
            </a:r>
            <a:endParaRPr lang="en-US" sz="2000" b="1" dirty="0">
              <a:solidFill>
                <a:srgbClr val="002060"/>
              </a:solidFill>
              <a:cs typeface="B Nazanin" panose="00000400000000000000" pitchFamily="2" charset="-7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365E0A3D-AEED-4099-9C71-7FCADBFAE45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92" t="40872" r="52346" b="15470"/>
          <a:stretch/>
        </p:blipFill>
        <p:spPr>
          <a:xfrm>
            <a:off x="3245655" y="2943115"/>
            <a:ext cx="4518636" cy="3017111"/>
          </a:xfrm>
          <a:prstGeom prst="rect">
            <a:avLst/>
          </a:prstGeom>
        </p:spPr>
      </p:pic>
      <p:sp>
        <p:nvSpPr>
          <p:cNvPr id="6" name="Flowchart: Preparation 5">
            <a:extLst>
              <a:ext uri="{FF2B5EF4-FFF2-40B4-BE49-F238E27FC236}">
                <a16:creationId xmlns:a16="http://schemas.microsoft.com/office/drawing/2014/main" xmlns="" id="{E55A7B3B-1A58-48A9-8436-DED8B65E53C9}"/>
              </a:ext>
            </a:extLst>
          </p:cNvPr>
          <p:cNvSpPr/>
          <p:nvPr/>
        </p:nvSpPr>
        <p:spPr>
          <a:xfrm>
            <a:off x="9664931" y="75191"/>
            <a:ext cx="667725" cy="367141"/>
          </a:xfrm>
          <a:prstGeom prst="flowChartPreparation">
            <a:avLst/>
          </a:prstGeom>
          <a:solidFill>
            <a:srgbClr val="000066"/>
          </a:solidFill>
          <a:ln>
            <a:solidFill>
              <a:srgbClr val="00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1"/>
            <a:r>
              <a:rPr lang="en-US" sz="700" b="1" dirty="0" smtClean="0">
                <a:latin typeface="Dubai" panose="020B0503030403030204" pitchFamily="34" charset="-78"/>
                <a:cs typeface="B Titr" panose="00000700000000000000" pitchFamily="2" charset="-78"/>
              </a:rPr>
              <a:t>Prevention</a:t>
            </a:r>
            <a:endParaRPr lang="en-US" sz="700" b="1" dirty="0">
              <a:latin typeface="Dubai" panose="020B0503030403030204" pitchFamily="34" charset="-78"/>
              <a:cs typeface="B Titr" panose="00000700000000000000" pitchFamily="2" charset="-78"/>
            </a:endParaRPr>
          </a:p>
        </p:txBody>
      </p:sp>
      <p:sp>
        <p:nvSpPr>
          <p:cNvPr id="7" name="Flowchart: Preparation 6">
            <a:extLst>
              <a:ext uri="{FF2B5EF4-FFF2-40B4-BE49-F238E27FC236}">
                <a16:creationId xmlns:a16="http://schemas.microsoft.com/office/drawing/2014/main" xmlns="" id="{4453A263-5AAD-4A3E-BEF0-A58F0AD184CE}"/>
              </a:ext>
            </a:extLst>
          </p:cNvPr>
          <p:cNvSpPr/>
          <p:nvPr/>
        </p:nvSpPr>
        <p:spPr>
          <a:xfrm>
            <a:off x="10262827" y="286640"/>
            <a:ext cx="654555" cy="333765"/>
          </a:xfrm>
          <a:prstGeom prst="flowChartPreparation">
            <a:avLst/>
          </a:prstGeom>
          <a:solidFill>
            <a:srgbClr val="FF00FF"/>
          </a:solidFill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1"/>
            <a:r>
              <a:rPr lang="en-US" sz="700" b="1" dirty="0" smtClean="0">
                <a:latin typeface="Dubai" panose="020B0503030403030204" pitchFamily="34" charset="-78"/>
                <a:cs typeface="B Titr" panose="00000700000000000000" pitchFamily="2" charset="-78"/>
              </a:rPr>
              <a:t>Screening</a:t>
            </a:r>
            <a:endParaRPr lang="en-US" sz="700" b="1" dirty="0">
              <a:latin typeface="Dubai" panose="020B0503030403030204" pitchFamily="34" charset="-78"/>
              <a:cs typeface="B Titr" panose="00000700000000000000" pitchFamily="2" charset="-78"/>
            </a:endParaRPr>
          </a:p>
        </p:txBody>
      </p:sp>
      <p:sp>
        <p:nvSpPr>
          <p:cNvPr id="8" name="Flowchart: Preparation 7">
            <a:extLst>
              <a:ext uri="{FF2B5EF4-FFF2-40B4-BE49-F238E27FC236}">
                <a16:creationId xmlns:a16="http://schemas.microsoft.com/office/drawing/2014/main" xmlns="" id="{E479F846-FBAF-4E12-9B4C-D0676EFDCF42}"/>
              </a:ext>
            </a:extLst>
          </p:cNvPr>
          <p:cNvSpPr/>
          <p:nvPr/>
        </p:nvSpPr>
        <p:spPr>
          <a:xfrm>
            <a:off x="9700565" y="494517"/>
            <a:ext cx="645727" cy="328371"/>
          </a:xfrm>
          <a:prstGeom prst="flowChartPreparation">
            <a:avLst/>
          </a:prstGeom>
          <a:solidFill>
            <a:srgbClr val="66FF33"/>
          </a:solidFill>
          <a:ln>
            <a:solidFill>
              <a:srgbClr val="66FF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1"/>
            <a:r>
              <a:rPr lang="en-US" sz="700" b="1" dirty="0" smtClean="0">
                <a:solidFill>
                  <a:schemeClr val="tx1"/>
                </a:solidFill>
                <a:latin typeface="Dubai" panose="020B0503030403030204" pitchFamily="34" charset="-78"/>
                <a:cs typeface="B Titr" panose="00000700000000000000" pitchFamily="2" charset="-78"/>
              </a:rPr>
              <a:t>Early diagnosis</a:t>
            </a:r>
            <a:endParaRPr lang="en-US" sz="700" b="1" dirty="0">
              <a:solidFill>
                <a:schemeClr val="tx1"/>
              </a:solidFill>
              <a:latin typeface="Dubai" panose="020B0503030403030204" pitchFamily="34" charset="-78"/>
              <a:cs typeface="B Titr" panose="00000700000000000000" pitchFamily="2" charset="-78"/>
            </a:endParaRPr>
          </a:p>
        </p:txBody>
      </p:sp>
      <p:sp>
        <p:nvSpPr>
          <p:cNvPr id="9" name="Flowchart: Preparation 8">
            <a:extLst>
              <a:ext uri="{FF2B5EF4-FFF2-40B4-BE49-F238E27FC236}">
                <a16:creationId xmlns:a16="http://schemas.microsoft.com/office/drawing/2014/main" xmlns="" id="{5BD3A38A-80F8-4019-851F-44158342738D}"/>
              </a:ext>
            </a:extLst>
          </p:cNvPr>
          <p:cNvSpPr/>
          <p:nvPr/>
        </p:nvSpPr>
        <p:spPr>
          <a:xfrm>
            <a:off x="10853442" y="510314"/>
            <a:ext cx="661836" cy="312574"/>
          </a:xfrm>
          <a:prstGeom prst="flowChartPreparation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en-US" sz="800" b="1" dirty="0"/>
              <a:t>Palliative </a:t>
            </a:r>
            <a:r>
              <a:rPr lang="en-US" sz="800" b="1" dirty="0" smtClean="0"/>
              <a:t>care</a:t>
            </a:r>
            <a:endParaRPr lang="en-US" sz="800" b="1" dirty="0"/>
          </a:p>
        </p:txBody>
      </p:sp>
      <p:sp>
        <p:nvSpPr>
          <p:cNvPr id="10" name="Flowchart: Preparation 9">
            <a:extLst>
              <a:ext uri="{FF2B5EF4-FFF2-40B4-BE49-F238E27FC236}">
                <a16:creationId xmlns:a16="http://schemas.microsoft.com/office/drawing/2014/main" xmlns="" id="{D60D92A7-7E98-4F4C-A9EB-99B60645CAC1}"/>
              </a:ext>
            </a:extLst>
          </p:cNvPr>
          <p:cNvSpPr/>
          <p:nvPr/>
        </p:nvSpPr>
        <p:spPr>
          <a:xfrm>
            <a:off x="10324385" y="663331"/>
            <a:ext cx="592997" cy="267725"/>
          </a:xfrm>
          <a:prstGeom prst="flowChartPreparation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1"/>
            <a:r>
              <a:rPr lang="en-US" sz="600" b="1" dirty="0" smtClean="0">
                <a:solidFill>
                  <a:schemeClr val="tx1"/>
                </a:solidFill>
                <a:latin typeface="Dubai" panose="020B0503030403030204" pitchFamily="34" charset="-78"/>
                <a:cs typeface="B Titr" panose="00000700000000000000" pitchFamily="2" charset="-78"/>
              </a:rPr>
              <a:t>Treatment</a:t>
            </a:r>
            <a:endParaRPr lang="en-US" sz="600" b="1" dirty="0">
              <a:solidFill>
                <a:schemeClr val="tx1"/>
              </a:solidFill>
              <a:latin typeface="Dubai" panose="020B0503030403030204" pitchFamily="34" charset="-78"/>
              <a:cs typeface="B Titr" panose="00000700000000000000" pitchFamily="2" charset="-78"/>
            </a:endParaRPr>
          </a:p>
        </p:txBody>
      </p:sp>
      <p:sp>
        <p:nvSpPr>
          <p:cNvPr id="11" name="Flowchart: Preparation 10">
            <a:extLst>
              <a:ext uri="{FF2B5EF4-FFF2-40B4-BE49-F238E27FC236}">
                <a16:creationId xmlns:a16="http://schemas.microsoft.com/office/drawing/2014/main" xmlns="" id="{10392009-6EF8-4D5A-A379-DE69A7720A1C}"/>
              </a:ext>
            </a:extLst>
          </p:cNvPr>
          <p:cNvSpPr/>
          <p:nvPr/>
        </p:nvSpPr>
        <p:spPr>
          <a:xfrm>
            <a:off x="11025035" y="159852"/>
            <a:ext cx="641514" cy="303423"/>
          </a:xfrm>
          <a:prstGeom prst="flowChartPreparation">
            <a:avLst/>
          </a:prstGeom>
          <a:solidFill>
            <a:srgbClr val="004A4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1"/>
            <a:r>
              <a:rPr lang="en-US" sz="600" b="1" dirty="0" smtClean="0">
                <a:latin typeface="Dubai" panose="020B0503030403030204" pitchFamily="34" charset="-78"/>
                <a:cs typeface="B Titr" panose="00000700000000000000" pitchFamily="2" charset="-78"/>
              </a:rPr>
              <a:t>Cancer registry</a:t>
            </a:r>
            <a:endParaRPr lang="en-US" sz="600" b="1" dirty="0">
              <a:latin typeface="Dubai" panose="020B0503030403030204" pitchFamily="34" charset="-78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22664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F1872D8-8E4A-4C84-8F27-08403516A407}"/>
              </a:ext>
            </a:extLst>
          </p:cNvPr>
          <p:cNvSpPr txBox="1">
            <a:spLocks/>
          </p:cNvSpPr>
          <p:nvPr/>
        </p:nvSpPr>
        <p:spPr>
          <a:xfrm>
            <a:off x="5613008" y="1171135"/>
            <a:ext cx="5092504" cy="2124221"/>
          </a:xfrm>
          <a:prstGeom prst="rect">
            <a:avLst/>
          </a:prstGeom>
          <a:solidFill>
            <a:srgbClr val="002060"/>
          </a:solidFill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fa-IR" sz="4000" b="1" dirty="0">
                <a:solidFill>
                  <a:schemeClr val="bg1"/>
                </a:solidFill>
                <a:cs typeface="B Titr" panose="00000700000000000000" pitchFamily="2" charset="-78"/>
              </a:rPr>
              <a:t>تشکر</a:t>
            </a:r>
            <a:endParaRPr lang="en-US" sz="4000" b="1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77329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12064" y="1064028"/>
            <a:ext cx="6917082" cy="1815882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ctr" defTabSz="914400" rtl="1"/>
            <a:r>
              <a:rPr lang="fa-IR" sz="4800" b="1" dirty="0" smtClean="0">
                <a:solidFill>
                  <a:schemeClr val="bg1"/>
                </a:solidFill>
                <a:cs typeface="B Titr" panose="00000700000000000000" pitchFamily="2" charset="-78"/>
              </a:rPr>
              <a:t>پویش ملی </a:t>
            </a:r>
          </a:p>
          <a:p>
            <a:pPr algn="ctr" defTabSz="914400" rtl="1"/>
            <a:r>
              <a:rPr lang="fa-IR" sz="3200" b="1" dirty="0" smtClean="0">
                <a:solidFill>
                  <a:schemeClr val="bg1"/>
                </a:solidFill>
                <a:cs typeface="B Titr" panose="00000700000000000000" pitchFamily="2" charset="-78"/>
              </a:rPr>
              <a:t>هیچکس تنها نیست_ با هم علیه سرطان، از پیشگیری تا درمان و تسکین 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539527" y="5636538"/>
            <a:ext cx="446215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fa-IR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واحد پیشگیری و مبارزه با بیماری ها</a:t>
            </a:r>
            <a:endParaRPr lang="fa-IR" sz="2000" b="1" dirty="0" smtClean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  <a:p>
            <a:pPr algn="ctr" defTabSz="914400"/>
            <a:r>
              <a:rPr lang="fa-IR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تابستان 1405</a:t>
            </a:r>
            <a:endParaRPr lang="en-US" sz="2000" b="1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1394" y="0"/>
            <a:ext cx="2110606" cy="1911849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708" y="4946151"/>
            <a:ext cx="2110606" cy="1911849"/>
          </a:xfrm>
          <a:prstGeom prst="rect">
            <a:avLst/>
          </a:prstGeom>
        </p:spPr>
      </p:pic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2479610" y="3726482"/>
            <a:ext cx="6749536" cy="1512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4800"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 </a:t>
            </a:r>
            <a:endParaRPr lang="en-US" sz="11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3989" y="4031087"/>
            <a:ext cx="3000778" cy="1501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301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47483" y="348821"/>
            <a:ext cx="4701422" cy="1325563"/>
          </a:xfrm>
          <a:solidFill>
            <a:srgbClr val="002060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algn="ctr" rtl="1"/>
            <a:r>
              <a:rPr lang="fa-IR" sz="3600" b="1" dirty="0" smtClean="0">
                <a:solidFill>
                  <a:schemeClr val="bg1"/>
                </a:solidFill>
                <a:cs typeface="B Titr" panose="00000700000000000000" pitchFamily="2" charset="-78"/>
              </a:rPr>
              <a:t>نکات کلیدی سرطان</a:t>
            </a:r>
            <a:endParaRPr lang="en-US" sz="3600" b="1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0192" y="2506662"/>
            <a:ext cx="10515600" cy="4351338"/>
          </a:xfrm>
        </p:spPr>
        <p:txBody>
          <a:bodyPr>
            <a:normAutofit/>
          </a:bodyPr>
          <a:lstStyle/>
          <a:p>
            <a:pPr algn="r" rtl="1"/>
            <a:r>
              <a:rPr lang="fa-IR" dirty="0" smtClean="0"/>
              <a:t>سرطان یکی از علل اصلی مرگ و میر در جهان است ( یک نفر از هر شش نفر)</a:t>
            </a:r>
            <a:endParaRPr lang="en-US" dirty="0"/>
          </a:p>
          <a:p>
            <a:pPr algn="r" rtl="1"/>
            <a:r>
              <a:rPr lang="fa-IR" dirty="0" smtClean="0"/>
              <a:t>حدود یک سوم مرگ های ناشی از سرطان به عوامل قابل پیشگیری مثل مصرف دخانیات، اضافه وزن و چاقی، مصرف الکل، مصرف کم میوه و سبزی و کم تحرکی مربوط هستند. </a:t>
            </a:r>
            <a:endParaRPr lang="en-US" dirty="0" smtClean="0"/>
          </a:p>
          <a:p>
            <a:pPr algn="r" rtl="1"/>
            <a:r>
              <a:rPr lang="fa-IR" dirty="0" smtClean="0"/>
              <a:t>آلودگی هوا یک عامل خطر مهم و مستقل برای ابتلا به سرطان ریه است.</a:t>
            </a:r>
            <a:endParaRPr lang="en-US" dirty="0" smtClean="0"/>
          </a:p>
          <a:p>
            <a:pPr algn="r" rtl="1"/>
            <a:r>
              <a:rPr lang="fa-IR" dirty="0" smtClean="0"/>
              <a:t>برخی سرطان ها منشا عفونی دارند این نوع سرطان ها در کشور های کم درآمد و با درامد متوسط شیوع بیشتری دارند </a:t>
            </a:r>
            <a:endParaRPr lang="en-US" dirty="0" smtClean="0"/>
          </a:p>
        </p:txBody>
      </p:sp>
      <p:sp>
        <p:nvSpPr>
          <p:cNvPr id="4" name="Flowchart: Preparation 3">
            <a:extLst>
              <a:ext uri="{FF2B5EF4-FFF2-40B4-BE49-F238E27FC236}">
                <a16:creationId xmlns:a16="http://schemas.microsoft.com/office/drawing/2014/main" xmlns="" id="{E55A7B3B-1A58-48A9-8436-DED8B65E53C9}"/>
              </a:ext>
            </a:extLst>
          </p:cNvPr>
          <p:cNvSpPr/>
          <p:nvPr/>
        </p:nvSpPr>
        <p:spPr>
          <a:xfrm>
            <a:off x="9664931" y="75191"/>
            <a:ext cx="667725" cy="367141"/>
          </a:xfrm>
          <a:prstGeom prst="flowChartPreparation">
            <a:avLst/>
          </a:prstGeom>
          <a:solidFill>
            <a:srgbClr val="000066"/>
          </a:solidFill>
          <a:ln>
            <a:solidFill>
              <a:srgbClr val="00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1"/>
            <a:r>
              <a:rPr lang="en-US" sz="700" b="1" dirty="0" smtClean="0">
                <a:latin typeface="Dubai" panose="020B0503030403030204" pitchFamily="34" charset="-78"/>
                <a:cs typeface="B Titr" panose="00000700000000000000" pitchFamily="2" charset="-78"/>
              </a:rPr>
              <a:t>Prevention</a:t>
            </a:r>
            <a:endParaRPr lang="en-US" sz="700" b="1" dirty="0">
              <a:latin typeface="Dubai" panose="020B0503030403030204" pitchFamily="34" charset="-78"/>
              <a:cs typeface="B Titr" panose="00000700000000000000" pitchFamily="2" charset="-78"/>
            </a:endParaRPr>
          </a:p>
        </p:txBody>
      </p:sp>
      <p:sp>
        <p:nvSpPr>
          <p:cNvPr id="5" name="Flowchart: Preparation 4">
            <a:extLst>
              <a:ext uri="{FF2B5EF4-FFF2-40B4-BE49-F238E27FC236}">
                <a16:creationId xmlns:a16="http://schemas.microsoft.com/office/drawing/2014/main" xmlns="" id="{4453A263-5AAD-4A3E-BEF0-A58F0AD184CE}"/>
              </a:ext>
            </a:extLst>
          </p:cNvPr>
          <p:cNvSpPr/>
          <p:nvPr/>
        </p:nvSpPr>
        <p:spPr>
          <a:xfrm>
            <a:off x="10262827" y="286640"/>
            <a:ext cx="654555" cy="333765"/>
          </a:xfrm>
          <a:prstGeom prst="flowChartPreparation">
            <a:avLst/>
          </a:prstGeom>
          <a:solidFill>
            <a:srgbClr val="FF00FF"/>
          </a:solidFill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1"/>
            <a:r>
              <a:rPr lang="en-US" sz="700" b="1" dirty="0" smtClean="0">
                <a:latin typeface="Dubai" panose="020B0503030403030204" pitchFamily="34" charset="-78"/>
                <a:cs typeface="B Titr" panose="00000700000000000000" pitchFamily="2" charset="-78"/>
              </a:rPr>
              <a:t>Screening</a:t>
            </a:r>
            <a:endParaRPr lang="en-US" sz="700" b="1" dirty="0">
              <a:latin typeface="Dubai" panose="020B0503030403030204" pitchFamily="34" charset="-78"/>
              <a:cs typeface="B Titr" panose="00000700000000000000" pitchFamily="2" charset="-78"/>
            </a:endParaRPr>
          </a:p>
        </p:txBody>
      </p:sp>
      <p:sp>
        <p:nvSpPr>
          <p:cNvPr id="6" name="Flowchart: Preparation 5">
            <a:extLst>
              <a:ext uri="{FF2B5EF4-FFF2-40B4-BE49-F238E27FC236}">
                <a16:creationId xmlns:a16="http://schemas.microsoft.com/office/drawing/2014/main" xmlns="" id="{E479F846-FBAF-4E12-9B4C-D0676EFDCF42}"/>
              </a:ext>
            </a:extLst>
          </p:cNvPr>
          <p:cNvSpPr/>
          <p:nvPr/>
        </p:nvSpPr>
        <p:spPr>
          <a:xfrm>
            <a:off x="9700565" y="494517"/>
            <a:ext cx="645727" cy="328371"/>
          </a:xfrm>
          <a:prstGeom prst="flowChartPreparation">
            <a:avLst/>
          </a:prstGeom>
          <a:solidFill>
            <a:srgbClr val="66FF33"/>
          </a:solidFill>
          <a:ln>
            <a:solidFill>
              <a:srgbClr val="66FF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1"/>
            <a:r>
              <a:rPr lang="en-US" sz="700" b="1" dirty="0" smtClean="0">
                <a:solidFill>
                  <a:schemeClr val="tx1"/>
                </a:solidFill>
                <a:latin typeface="Dubai" panose="020B0503030403030204" pitchFamily="34" charset="-78"/>
                <a:cs typeface="B Titr" panose="00000700000000000000" pitchFamily="2" charset="-78"/>
              </a:rPr>
              <a:t>Early diagnosis</a:t>
            </a:r>
            <a:endParaRPr lang="en-US" sz="700" b="1" dirty="0">
              <a:solidFill>
                <a:schemeClr val="tx1"/>
              </a:solidFill>
              <a:latin typeface="Dubai" panose="020B0503030403030204" pitchFamily="34" charset="-78"/>
              <a:cs typeface="B Titr" panose="00000700000000000000" pitchFamily="2" charset="-78"/>
            </a:endParaRPr>
          </a:p>
        </p:txBody>
      </p:sp>
      <p:sp>
        <p:nvSpPr>
          <p:cNvPr id="7" name="Flowchart: Preparation 6">
            <a:extLst>
              <a:ext uri="{FF2B5EF4-FFF2-40B4-BE49-F238E27FC236}">
                <a16:creationId xmlns:a16="http://schemas.microsoft.com/office/drawing/2014/main" xmlns="" id="{5BD3A38A-80F8-4019-851F-44158342738D}"/>
              </a:ext>
            </a:extLst>
          </p:cNvPr>
          <p:cNvSpPr/>
          <p:nvPr/>
        </p:nvSpPr>
        <p:spPr>
          <a:xfrm>
            <a:off x="10853442" y="510314"/>
            <a:ext cx="661836" cy="312574"/>
          </a:xfrm>
          <a:prstGeom prst="flowChartPreparation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en-US" sz="800" b="1" dirty="0"/>
              <a:t>Palliative </a:t>
            </a:r>
            <a:r>
              <a:rPr lang="en-US" sz="800" b="1" dirty="0" smtClean="0"/>
              <a:t>care</a:t>
            </a:r>
            <a:endParaRPr lang="en-US" sz="800" b="1" dirty="0"/>
          </a:p>
        </p:txBody>
      </p:sp>
      <p:sp>
        <p:nvSpPr>
          <p:cNvPr id="8" name="Flowchart: Preparation 7">
            <a:extLst>
              <a:ext uri="{FF2B5EF4-FFF2-40B4-BE49-F238E27FC236}">
                <a16:creationId xmlns:a16="http://schemas.microsoft.com/office/drawing/2014/main" xmlns="" id="{D60D92A7-7E98-4F4C-A9EB-99B60645CAC1}"/>
              </a:ext>
            </a:extLst>
          </p:cNvPr>
          <p:cNvSpPr/>
          <p:nvPr/>
        </p:nvSpPr>
        <p:spPr>
          <a:xfrm>
            <a:off x="10324385" y="663331"/>
            <a:ext cx="592997" cy="267725"/>
          </a:xfrm>
          <a:prstGeom prst="flowChartPreparation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1"/>
            <a:r>
              <a:rPr lang="en-US" sz="600" b="1" dirty="0" smtClean="0">
                <a:solidFill>
                  <a:schemeClr val="tx1"/>
                </a:solidFill>
                <a:latin typeface="Dubai" panose="020B0503030403030204" pitchFamily="34" charset="-78"/>
                <a:cs typeface="B Titr" panose="00000700000000000000" pitchFamily="2" charset="-78"/>
              </a:rPr>
              <a:t>Treatment</a:t>
            </a:r>
            <a:endParaRPr lang="en-US" sz="600" b="1" dirty="0">
              <a:solidFill>
                <a:schemeClr val="tx1"/>
              </a:solidFill>
              <a:latin typeface="Dubai" panose="020B0503030403030204" pitchFamily="34" charset="-78"/>
              <a:cs typeface="B Titr" panose="00000700000000000000" pitchFamily="2" charset="-78"/>
            </a:endParaRPr>
          </a:p>
        </p:txBody>
      </p:sp>
      <p:sp>
        <p:nvSpPr>
          <p:cNvPr id="9" name="Flowchart: Preparation 8">
            <a:extLst>
              <a:ext uri="{FF2B5EF4-FFF2-40B4-BE49-F238E27FC236}">
                <a16:creationId xmlns:a16="http://schemas.microsoft.com/office/drawing/2014/main" xmlns="" id="{10392009-6EF8-4D5A-A379-DE69A7720A1C}"/>
              </a:ext>
            </a:extLst>
          </p:cNvPr>
          <p:cNvSpPr/>
          <p:nvPr/>
        </p:nvSpPr>
        <p:spPr>
          <a:xfrm>
            <a:off x="11025035" y="159852"/>
            <a:ext cx="641514" cy="303423"/>
          </a:xfrm>
          <a:prstGeom prst="flowChartPreparation">
            <a:avLst/>
          </a:prstGeom>
          <a:solidFill>
            <a:srgbClr val="004A4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1"/>
            <a:r>
              <a:rPr lang="en-US" sz="600" b="1" dirty="0" smtClean="0">
                <a:latin typeface="Dubai" panose="020B0503030403030204" pitchFamily="34" charset="-78"/>
                <a:cs typeface="B Titr" panose="00000700000000000000" pitchFamily="2" charset="-78"/>
              </a:rPr>
              <a:t>Cancer registry</a:t>
            </a:r>
            <a:endParaRPr lang="en-US" sz="600" b="1" dirty="0">
              <a:latin typeface="Dubai" panose="020B0503030403030204" pitchFamily="34" charset="-78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51101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0313" y="365125"/>
            <a:ext cx="3726925" cy="1268143"/>
          </a:xfrm>
          <a:solidFill>
            <a:srgbClr val="002060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algn="ctr" rtl="1"/>
            <a:r>
              <a:rPr lang="en-US" sz="3600" b="1" dirty="0" smtClean="0">
                <a:solidFill>
                  <a:schemeClr val="bg1"/>
                </a:solidFill>
                <a:cs typeface="B Titr" panose="00000700000000000000" pitchFamily="2" charset="-78"/>
              </a:rPr>
              <a:t>PROBLEM</a:t>
            </a:r>
            <a:endParaRPr lang="en-US" sz="3600" b="1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70313" y="1953127"/>
            <a:ext cx="5170516" cy="287066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The most common in 2020 (in terms of new cases of </a:t>
            </a:r>
            <a:r>
              <a:rPr lang="en-US" dirty="0" smtClean="0">
                <a:solidFill>
                  <a:schemeClr val="tx1"/>
                </a:solidFill>
              </a:rPr>
              <a:t>cancer in world) </a:t>
            </a:r>
            <a:r>
              <a:rPr lang="en-US" dirty="0">
                <a:solidFill>
                  <a:schemeClr val="tx1"/>
                </a:solidFill>
              </a:rPr>
              <a:t>were:</a:t>
            </a:r>
          </a:p>
          <a:p>
            <a:endParaRPr lang="en-US" dirty="0" smtClean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chemeClr val="tx1"/>
                </a:solidFill>
              </a:rPr>
              <a:t>Breast </a:t>
            </a:r>
            <a:r>
              <a:rPr lang="en-US" dirty="0">
                <a:solidFill>
                  <a:schemeClr val="tx1"/>
                </a:solidFill>
              </a:rPr>
              <a:t>(2.26 million cases</a:t>
            </a:r>
            <a:r>
              <a:rPr lang="en-US" dirty="0" smtClean="0">
                <a:solidFill>
                  <a:schemeClr val="tx1"/>
                </a:solidFill>
              </a:rPr>
              <a:t>);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/>
                </a:solidFill>
              </a:rPr>
              <a:t>L</a:t>
            </a:r>
            <a:r>
              <a:rPr lang="en-US" dirty="0" smtClean="0">
                <a:solidFill>
                  <a:schemeClr val="tx1"/>
                </a:solidFill>
              </a:rPr>
              <a:t>ung </a:t>
            </a:r>
            <a:r>
              <a:rPr lang="en-US" dirty="0">
                <a:solidFill>
                  <a:schemeClr val="tx1"/>
                </a:solidFill>
              </a:rPr>
              <a:t>(2.21 million cases</a:t>
            </a:r>
            <a:r>
              <a:rPr lang="en-US" dirty="0" smtClean="0">
                <a:solidFill>
                  <a:schemeClr val="tx1"/>
                </a:solidFill>
              </a:rPr>
              <a:t>);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/>
                </a:solidFill>
              </a:rPr>
              <a:t>C</a:t>
            </a:r>
            <a:r>
              <a:rPr lang="en-US" dirty="0" smtClean="0">
                <a:solidFill>
                  <a:schemeClr val="tx1"/>
                </a:solidFill>
              </a:rPr>
              <a:t>olon </a:t>
            </a:r>
            <a:r>
              <a:rPr lang="en-US" dirty="0">
                <a:solidFill>
                  <a:schemeClr val="tx1"/>
                </a:solidFill>
              </a:rPr>
              <a:t>and rectum (1.93 million cases</a:t>
            </a:r>
            <a:r>
              <a:rPr lang="en-US" dirty="0" smtClean="0">
                <a:solidFill>
                  <a:schemeClr val="tx1"/>
                </a:solidFill>
              </a:rPr>
              <a:t>);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/>
                </a:solidFill>
              </a:rPr>
              <a:t>P</a:t>
            </a:r>
            <a:r>
              <a:rPr lang="en-US" dirty="0" smtClean="0">
                <a:solidFill>
                  <a:schemeClr val="tx1"/>
                </a:solidFill>
              </a:rPr>
              <a:t>rostate </a:t>
            </a:r>
            <a:r>
              <a:rPr lang="en-US" dirty="0">
                <a:solidFill>
                  <a:schemeClr val="tx1"/>
                </a:solidFill>
              </a:rPr>
              <a:t>(1.41 million cases</a:t>
            </a:r>
            <a:r>
              <a:rPr lang="en-US" dirty="0" smtClean="0">
                <a:solidFill>
                  <a:schemeClr val="tx1"/>
                </a:solidFill>
              </a:rPr>
              <a:t>);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/>
                </a:solidFill>
              </a:rPr>
              <a:t>S</a:t>
            </a:r>
            <a:r>
              <a:rPr lang="en-US" dirty="0" smtClean="0">
                <a:solidFill>
                  <a:schemeClr val="tx1"/>
                </a:solidFill>
              </a:rPr>
              <a:t>kin </a:t>
            </a:r>
            <a:r>
              <a:rPr lang="en-US" dirty="0">
                <a:solidFill>
                  <a:schemeClr val="tx1"/>
                </a:solidFill>
              </a:rPr>
              <a:t>(non-melanoma) (1.20 million cases); </a:t>
            </a:r>
            <a:r>
              <a:rPr lang="en-US" dirty="0" smtClean="0">
                <a:solidFill>
                  <a:schemeClr val="tx1"/>
                </a:solidFill>
              </a:rPr>
              <a:t>and</a:t>
            </a:r>
            <a:endParaRPr lang="en-US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/>
                </a:solidFill>
              </a:rPr>
              <a:t>S</a:t>
            </a:r>
            <a:r>
              <a:rPr lang="en-US" dirty="0" smtClean="0">
                <a:solidFill>
                  <a:schemeClr val="tx1"/>
                </a:solidFill>
              </a:rPr>
              <a:t>tomach </a:t>
            </a:r>
            <a:r>
              <a:rPr lang="en-US" dirty="0">
                <a:solidFill>
                  <a:schemeClr val="tx1"/>
                </a:solidFill>
              </a:rPr>
              <a:t>(1.09 million cases).</a:t>
            </a:r>
          </a:p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630786" y="1954433"/>
            <a:ext cx="5170516" cy="2870662"/>
          </a:xfrm>
          <a:prstGeom prst="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The most common causes of cancer death in </a:t>
            </a:r>
            <a:r>
              <a:rPr lang="en-US" dirty="0" smtClean="0"/>
              <a:t>world 2020 </a:t>
            </a:r>
            <a:r>
              <a:rPr lang="en-US" dirty="0"/>
              <a:t>were: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 smtClean="0"/>
              <a:t>Lung </a:t>
            </a:r>
            <a:r>
              <a:rPr lang="en-US" dirty="0"/>
              <a:t>(1.80 million deaths);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 smtClean="0"/>
              <a:t>Colon </a:t>
            </a:r>
            <a:r>
              <a:rPr lang="en-US" dirty="0"/>
              <a:t>and rectum (916 000 deaths);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/>
              <a:t>L</a:t>
            </a:r>
            <a:r>
              <a:rPr lang="en-US" dirty="0" smtClean="0"/>
              <a:t>iver </a:t>
            </a:r>
            <a:r>
              <a:rPr lang="en-US" dirty="0"/>
              <a:t>(830 000 deaths);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 smtClean="0"/>
              <a:t>Stomach </a:t>
            </a:r>
            <a:r>
              <a:rPr lang="en-US" dirty="0"/>
              <a:t>(769 000 deaths); and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 smtClean="0"/>
              <a:t>Breast </a:t>
            </a:r>
            <a:r>
              <a:rPr lang="en-US" dirty="0"/>
              <a:t>(685 000 deaths).</a:t>
            </a:r>
          </a:p>
          <a:p>
            <a:pPr algn="ctr"/>
            <a:endParaRPr lang="en-US" dirty="0"/>
          </a:p>
        </p:txBody>
      </p:sp>
      <p:sp>
        <p:nvSpPr>
          <p:cNvPr id="7" name="Flowchart: Preparation 6">
            <a:extLst>
              <a:ext uri="{FF2B5EF4-FFF2-40B4-BE49-F238E27FC236}">
                <a16:creationId xmlns:a16="http://schemas.microsoft.com/office/drawing/2014/main" xmlns="" id="{E55A7B3B-1A58-48A9-8436-DED8B65E53C9}"/>
              </a:ext>
            </a:extLst>
          </p:cNvPr>
          <p:cNvSpPr/>
          <p:nvPr/>
        </p:nvSpPr>
        <p:spPr>
          <a:xfrm>
            <a:off x="9664931" y="75191"/>
            <a:ext cx="667725" cy="367141"/>
          </a:xfrm>
          <a:prstGeom prst="flowChartPreparation">
            <a:avLst/>
          </a:prstGeom>
          <a:solidFill>
            <a:srgbClr val="000066"/>
          </a:solidFill>
          <a:ln>
            <a:solidFill>
              <a:srgbClr val="00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1"/>
            <a:r>
              <a:rPr lang="en-US" sz="700" b="1" dirty="0" smtClean="0">
                <a:latin typeface="Dubai" panose="020B0503030403030204" pitchFamily="34" charset="-78"/>
                <a:cs typeface="B Titr" panose="00000700000000000000" pitchFamily="2" charset="-78"/>
              </a:rPr>
              <a:t>Prevention</a:t>
            </a:r>
            <a:endParaRPr lang="en-US" sz="700" b="1" dirty="0">
              <a:latin typeface="Dubai" panose="020B0503030403030204" pitchFamily="34" charset="-78"/>
              <a:cs typeface="B Titr" panose="00000700000000000000" pitchFamily="2" charset="-78"/>
            </a:endParaRPr>
          </a:p>
        </p:txBody>
      </p:sp>
      <p:sp>
        <p:nvSpPr>
          <p:cNvPr id="8" name="Flowchart: Preparation 7">
            <a:extLst>
              <a:ext uri="{FF2B5EF4-FFF2-40B4-BE49-F238E27FC236}">
                <a16:creationId xmlns:a16="http://schemas.microsoft.com/office/drawing/2014/main" xmlns="" id="{4453A263-5AAD-4A3E-BEF0-A58F0AD184CE}"/>
              </a:ext>
            </a:extLst>
          </p:cNvPr>
          <p:cNvSpPr/>
          <p:nvPr/>
        </p:nvSpPr>
        <p:spPr>
          <a:xfrm>
            <a:off x="10262827" y="286640"/>
            <a:ext cx="654555" cy="333765"/>
          </a:xfrm>
          <a:prstGeom prst="flowChartPreparation">
            <a:avLst/>
          </a:prstGeom>
          <a:solidFill>
            <a:srgbClr val="FF00FF"/>
          </a:solidFill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1"/>
            <a:r>
              <a:rPr lang="en-US" sz="700" b="1" dirty="0" smtClean="0">
                <a:latin typeface="Dubai" panose="020B0503030403030204" pitchFamily="34" charset="-78"/>
                <a:cs typeface="B Titr" panose="00000700000000000000" pitchFamily="2" charset="-78"/>
              </a:rPr>
              <a:t>Screening</a:t>
            </a:r>
            <a:endParaRPr lang="en-US" sz="700" b="1" dirty="0">
              <a:latin typeface="Dubai" panose="020B0503030403030204" pitchFamily="34" charset="-78"/>
              <a:cs typeface="B Titr" panose="00000700000000000000" pitchFamily="2" charset="-78"/>
            </a:endParaRPr>
          </a:p>
        </p:txBody>
      </p:sp>
      <p:sp>
        <p:nvSpPr>
          <p:cNvPr id="9" name="Flowchart: Preparation 8">
            <a:extLst>
              <a:ext uri="{FF2B5EF4-FFF2-40B4-BE49-F238E27FC236}">
                <a16:creationId xmlns:a16="http://schemas.microsoft.com/office/drawing/2014/main" xmlns="" id="{E479F846-FBAF-4E12-9B4C-D0676EFDCF42}"/>
              </a:ext>
            </a:extLst>
          </p:cNvPr>
          <p:cNvSpPr/>
          <p:nvPr/>
        </p:nvSpPr>
        <p:spPr>
          <a:xfrm>
            <a:off x="9700565" y="494517"/>
            <a:ext cx="645727" cy="328371"/>
          </a:xfrm>
          <a:prstGeom prst="flowChartPreparation">
            <a:avLst/>
          </a:prstGeom>
          <a:solidFill>
            <a:srgbClr val="66FF33"/>
          </a:solidFill>
          <a:ln>
            <a:solidFill>
              <a:srgbClr val="66FF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1"/>
            <a:r>
              <a:rPr lang="en-US" sz="700" b="1" dirty="0" smtClean="0">
                <a:solidFill>
                  <a:schemeClr val="tx1"/>
                </a:solidFill>
                <a:latin typeface="Dubai" panose="020B0503030403030204" pitchFamily="34" charset="-78"/>
                <a:cs typeface="B Titr" panose="00000700000000000000" pitchFamily="2" charset="-78"/>
              </a:rPr>
              <a:t>Early diagnosis</a:t>
            </a:r>
            <a:endParaRPr lang="en-US" sz="700" b="1" dirty="0">
              <a:solidFill>
                <a:schemeClr val="tx1"/>
              </a:solidFill>
              <a:latin typeface="Dubai" panose="020B0503030403030204" pitchFamily="34" charset="-78"/>
              <a:cs typeface="B Titr" panose="00000700000000000000" pitchFamily="2" charset="-78"/>
            </a:endParaRPr>
          </a:p>
        </p:txBody>
      </p:sp>
      <p:sp>
        <p:nvSpPr>
          <p:cNvPr id="10" name="Flowchart: Preparation 9">
            <a:extLst>
              <a:ext uri="{FF2B5EF4-FFF2-40B4-BE49-F238E27FC236}">
                <a16:creationId xmlns:a16="http://schemas.microsoft.com/office/drawing/2014/main" xmlns="" id="{5BD3A38A-80F8-4019-851F-44158342738D}"/>
              </a:ext>
            </a:extLst>
          </p:cNvPr>
          <p:cNvSpPr/>
          <p:nvPr/>
        </p:nvSpPr>
        <p:spPr>
          <a:xfrm>
            <a:off x="10853442" y="510314"/>
            <a:ext cx="661836" cy="312574"/>
          </a:xfrm>
          <a:prstGeom prst="flowChartPreparation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en-US" sz="800" b="1" dirty="0"/>
              <a:t>Palliative </a:t>
            </a:r>
            <a:r>
              <a:rPr lang="en-US" sz="800" b="1" dirty="0" smtClean="0"/>
              <a:t>care</a:t>
            </a:r>
            <a:endParaRPr lang="en-US" sz="800" b="1" dirty="0"/>
          </a:p>
        </p:txBody>
      </p:sp>
      <p:sp>
        <p:nvSpPr>
          <p:cNvPr id="11" name="Flowchart: Preparation 10">
            <a:extLst>
              <a:ext uri="{FF2B5EF4-FFF2-40B4-BE49-F238E27FC236}">
                <a16:creationId xmlns:a16="http://schemas.microsoft.com/office/drawing/2014/main" xmlns="" id="{D60D92A7-7E98-4F4C-A9EB-99B60645CAC1}"/>
              </a:ext>
            </a:extLst>
          </p:cNvPr>
          <p:cNvSpPr/>
          <p:nvPr/>
        </p:nvSpPr>
        <p:spPr>
          <a:xfrm>
            <a:off x="10324385" y="663331"/>
            <a:ext cx="592997" cy="267725"/>
          </a:xfrm>
          <a:prstGeom prst="flowChartPreparation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1"/>
            <a:r>
              <a:rPr lang="en-US" sz="600" b="1" dirty="0" smtClean="0">
                <a:solidFill>
                  <a:schemeClr val="tx1"/>
                </a:solidFill>
                <a:latin typeface="Dubai" panose="020B0503030403030204" pitchFamily="34" charset="-78"/>
                <a:cs typeface="B Titr" panose="00000700000000000000" pitchFamily="2" charset="-78"/>
              </a:rPr>
              <a:t>Treatment</a:t>
            </a:r>
            <a:endParaRPr lang="en-US" sz="600" b="1" dirty="0">
              <a:solidFill>
                <a:schemeClr val="tx1"/>
              </a:solidFill>
              <a:latin typeface="Dubai" panose="020B0503030403030204" pitchFamily="34" charset="-78"/>
              <a:cs typeface="B Titr" panose="00000700000000000000" pitchFamily="2" charset="-78"/>
            </a:endParaRPr>
          </a:p>
        </p:txBody>
      </p:sp>
      <p:sp>
        <p:nvSpPr>
          <p:cNvPr id="12" name="Flowchart: Preparation 11">
            <a:extLst>
              <a:ext uri="{FF2B5EF4-FFF2-40B4-BE49-F238E27FC236}">
                <a16:creationId xmlns:a16="http://schemas.microsoft.com/office/drawing/2014/main" xmlns="" id="{10392009-6EF8-4D5A-A379-DE69A7720A1C}"/>
              </a:ext>
            </a:extLst>
          </p:cNvPr>
          <p:cNvSpPr/>
          <p:nvPr/>
        </p:nvSpPr>
        <p:spPr>
          <a:xfrm>
            <a:off x="11025035" y="159852"/>
            <a:ext cx="641514" cy="303423"/>
          </a:xfrm>
          <a:prstGeom prst="flowChartPreparation">
            <a:avLst/>
          </a:prstGeom>
          <a:solidFill>
            <a:srgbClr val="004A4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1"/>
            <a:r>
              <a:rPr lang="en-US" sz="600" b="1" dirty="0" smtClean="0">
                <a:latin typeface="Dubai" panose="020B0503030403030204" pitchFamily="34" charset="-78"/>
                <a:cs typeface="B Titr" panose="00000700000000000000" pitchFamily="2" charset="-78"/>
              </a:rPr>
              <a:t>Cancer registry</a:t>
            </a:r>
            <a:endParaRPr lang="en-US" sz="600" b="1" dirty="0">
              <a:latin typeface="Dubai" panose="020B0503030403030204" pitchFamily="34" charset="-78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05640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xmlns="" id="{9864A584-6AF7-40C8-89D4-A284068B8F62}"/>
              </a:ext>
            </a:extLst>
          </p:cNvPr>
          <p:cNvSpPr txBox="1">
            <a:spLocks/>
          </p:cNvSpPr>
          <p:nvPr/>
        </p:nvSpPr>
        <p:spPr>
          <a:xfrm>
            <a:off x="10119360" y="0"/>
            <a:ext cx="1960100" cy="6857999"/>
          </a:xfrm>
          <a:prstGeom prst="rect">
            <a:avLst/>
          </a:prstGeom>
          <a:solidFill>
            <a:srgbClr val="002060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fa-IR" sz="3600" dirty="0">
                <a:solidFill>
                  <a:schemeClr val="bg1"/>
                </a:solidFill>
                <a:cs typeface="B Titr" panose="00000700000000000000" pitchFamily="2" charset="-78"/>
              </a:rPr>
              <a:t>سرطان و اهمیت آن</a:t>
            </a:r>
            <a:br>
              <a:rPr lang="fa-IR" sz="3600" dirty="0">
                <a:solidFill>
                  <a:schemeClr val="bg1"/>
                </a:solidFill>
                <a:cs typeface="B Titr" panose="00000700000000000000" pitchFamily="2" charset="-78"/>
              </a:rPr>
            </a:br>
            <a:r>
              <a:rPr lang="fa-IR" sz="2400" dirty="0" smtClean="0">
                <a:solidFill>
                  <a:schemeClr val="bg1"/>
                </a:solidFill>
                <a:cs typeface="B Titr" panose="00000700000000000000" pitchFamily="2" charset="-78"/>
              </a:rPr>
              <a:t>(وضعیت کنونی بروز- </a:t>
            </a:r>
            <a:r>
              <a:rPr lang="fa-IR" sz="2400" dirty="0" err="1" smtClean="0">
                <a:solidFill>
                  <a:schemeClr val="bg1"/>
                </a:solidFill>
                <a:cs typeface="B Titr" panose="00000700000000000000" pitchFamily="2" charset="-78"/>
              </a:rPr>
              <a:t>داده‌های</a:t>
            </a:r>
            <a:r>
              <a:rPr lang="fa-IR" sz="2400" dirty="0" smtClean="0">
                <a:solidFill>
                  <a:schemeClr val="bg1"/>
                </a:solidFill>
                <a:cs typeface="B Titr" panose="00000700000000000000" pitchFamily="2" charset="-78"/>
              </a:rPr>
              <a:t> سال 2022)</a:t>
            </a:r>
            <a:endParaRPr lang="en-US" sz="36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7" name="Oval 6"/>
          <p:cNvSpPr/>
          <p:nvPr/>
        </p:nvSpPr>
        <p:spPr>
          <a:xfrm>
            <a:off x="6035040" y="1844040"/>
            <a:ext cx="990600" cy="7620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24815" y="-1"/>
            <a:ext cx="10667975" cy="6858000"/>
          </a:xfrm>
          <a:prstGeom prst="rect">
            <a:avLst/>
          </a:prstGeom>
        </p:spPr>
      </p:pic>
      <p:sp>
        <p:nvSpPr>
          <p:cNvPr id="4" name="Oval 3"/>
          <p:cNvSpPr/>
          <p:nvPr/>
        </p:nvSpPr>
        <p:spPr>
          <a:xfrm>
            <a:off x="5850467" y="2606040"/>
            <a:ext cx="685800" cy="679027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</p:spTree>
    <p:extLst>
      <p:ext uri="{BB962C8B-B14F-4D97-AF65-F5344CB8AC3E}">
        <p14:creationId xmlns:p14="http://schemas.microsoft.com/office/powerpoint/2010/main" val="3285854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xmlns="" id="{9864A584-6AF7-40C8-89D4-A284068B8F62}"/>
              </a:ext>
            </a:extLst>
          </p:cNvPr>
          <p:cNvSpPr txBox="1">
            <a:spLocks/>
          </p:cNvSpPr>
          <p:nvPr/>
        </p:nvSpPr>
        <p:spPr>
          <a:xfrm>
            <a:off x="10119360" y="0"/>
            <a:ext cx="1960100" cy="6857999"/>
          </a:xfrm>
          <a:prstGeom prst="rect">
            <a:avLst/>
          </a:prstGeom>
          <a:solidFill>
            <a:srgbClr val="002060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fa-IR" sz="3600" dirty="0">
                <a:solidFill>
                  <a:schemeClr val="bg1"/>
                </a:solidFill>
                <a:cs typeface="B Titr" panose="00000700000000000000" pitchFamily="2" charset="-78"/>
              </a:rPr>
              <a:t>سرطان و اهمیت آن</a:t>
            </a:r>
            <a:br>
              <a:rPr lang="fa-IR" sz="3600" dirty="0">
                <a:solidFill>
                  <a:schemeClr val="bg1"/>
                </a:solidFill>
                <a:cs typeface="B Titr" panose="00000700000000000000" pitchFamily="2" charset="-78"/>
              </a:rPr>
            </a:br>
            <a:r>
              <a:rPr lang="fa-IR" sz="2400" dirty="0" smtClean="0">
                <a:solidFill>
                  <a:schemeClr val="bg1"/>
                </a:solidFill>
                <a:cs typeface="B Titr" panose="00000700000000000000" pitchFamily="2" charset="-78"/>
              </a:rPr>
              <a:t>(وضعیت کنونی مرگ و میر- </a:t>
            </a:r>
            <a:r>
              <a:rPr lang="fa-IR" sz="2400" dirty="0" err="1" smtClean="0">
                <a:solidFill>
                  <a:schemeClr val="bg1"/>
                </a:solidFill>
                <a:cs typeface="B Titr" panose="00000700000000000000" pitchFamily="2" charset="-78"/>
              </a:rPr>
              <a:t>داده‌های</a:t>
            </a:r>
            <a:r>
              <a:rPr lang="fa-IR" sz="2400" dirty="0" smtClean="0">
                <a:solidFill>
                  <a:schemeClr val="bg1"/>
                </a:solidFill>
                <a:cs typeface="B Titr" panose="00000700000000000000" pitchFamily="2" charset="-78"/>
              </a:rPr>
              <a:t> سال 2022)</a:t>
            </a:r>
            <a:endParaRPr lang="en-US" sz="36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10119360" cy="6857999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6016870" y="1844040"/>
            <a:ext cx="960120" cy="807720"/>
          </a:xfrm>
          <a:prstGeom prst="ellipse">
            <a:avLst/>
          </a:pr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25542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" y="2"/>
            <a:ext cx="3694905" cy="2588648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xmlns="" id="{9864A584-6AF7-40C8-89D4-A284068B8F62}"/>
              </a:ext>
            </a:extLst>
          </p:cNvPr>
          <p:cNvSpPr txBox="1">
            <a:spLocks/>
          </p:cNvSpPr>
          <p:nvPr/>
        </p:nvSpPr>
        <p:spPr>
          <a:xfrm>
            <a:off x="10185009" y="620891"/>
            <a:ext cx="1922586" cy="5616218"/>
          </a:xfrm>
          <a:prstGeom prst="rect">
            <a:avLst/>
          </a:prstGeom>
          <a:solidFill>
            <a:srgbClr val="002060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fa-IR" sz="3600" dirty="0">
                <a:solidFill>
                  <a:schemeClr val="bg1"/>
                </a:solidFill>
                <a:cs typeface="B Titr" panose="00000700000000000000" pitchFamily="2" charset="-78"/>
              </a:rPr>
              <a:t>سرطان و اهمیت آن</a:t>
            </a:r>
            <a:br>
              <a:rPr lang="fa-IR" sz="3600" dirty="0">
                <a:solidFill>
                  <a:schemeClr val="bg1"/>
                </a:solidFill>
                <a:cs typeface="B Titr" panose="00000700000000000000" pitchFamily="2" charset="-78"/>
              </a:rPr>
            </a:br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(افزایش بروز در آینده-</a:t>
            </a:r>
            <a:r>
              <a:rPr lang="fa-IR" sz="2400" dirty="0">
                <a:solidFill>
                  <a:srgbClr val="FFFF00"/>
                </a:solidFill>
                <a:cs typeface="B Titr" panose="00000700000000000000" pitchFamily="2" charset="-78"/>
              </a:rPr>
              <a:t> جهان حدود 1.5 برابر و ایران حدود 1.9 برابر</a:t>
            </a:r>
          </a:p>
          <a:p>
            <a:pPr algn="ctr" rtl="1"/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افزایش مرگ- </a:t>
            </a:r>
            <a:r>
              <a:rPr lang="fa-IR" sz="2400" dirty="0">
                <a:solidFill>
                  <a:srgbClr val="FFFF00"/>
                </a:solidFill>
                <a:cs typeface="B Titr" panose="00000700000000000000" pitchFamily="2" charset="-78"/>
              </a:rPr>
              <a:t>جهان حدود 1.6 برابر و ایران حدود 2.1 برابر</a:t>
            </a:r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)</a:t>
            </a:r>
            <a:endParaRPr lang="en-US" sz="36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4AB99863-72E3-4BDB-A046-9B77FBC7F3D1}"/>
              </a:ext>
            </a:extLst>
          </p:cNvPr>
          <p:cNvSpPr/>
          <p:nvPr/>
        </p:nvSpPr>
        <p:spPr>
          <a:xfrm>
            <a:off x="794724" y="276322"/>
            <a:ext cx="281539" cy="18078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xmlns="" id="{5EA095E3-7753-40B3-B80A-43ED1B9C2099}"/>
              </a:ext>
            </a:extLst>
          </p:cNvPr>
          <p:cNvCxnSpPr/>
          <p:nvPr/>
        </p:nvCxnSpPr>
        <p:spPr>
          <a:xfrm>
            <a:off x="428187" y="148917"/>
            <a:ext cx="63223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Image 0" descr="preencoded.png">
            <a:extLst>
              <a:ext uri="{FF2B5EF4-FFF2-40B4-BE49-F238E27FC236}">
                <a16:creationId xmlns:a16="http://schemas.microsoft.com/office/drawing/2014/main" xmlns="" id="{97452648-4542-4181-ACFD-2CC5BFA009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16194" y="17997"/>
            <a:ext cx="3398476" cy="2588648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F6CE9E5F-F65D-44D9-A0E7-30371E647938}"/>
              </a:ext>
            </a:extLst>
          </p:cNvPr>
          <p:cNvSpPr/>
          <p:nvPr/>
        </p:nvSpPr>
        <p:spPr>
          <a:xfrm>
            <a:off x="2607110" y="273974"/>
            <a:ext cx="281539" cy="18078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1D6DCE53-B5BB-429A-9ED1-F32591A57332}"/>
              </a:ext>
            </a:extLst>
          </p:cNvPr>
          <p:cNvSpPr/>
          <p:nvPr/>
        </p:nvSpPr>
        <p:spPr>
          <a:xfrm rot="16200000">
            <a:off x="-218057" y="858940"/>
            <a:ext cx="682199" cy="20610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ysClr val="windowText" lastClr="000000"/>
                </a:solidFill>
              </a:rPr>
              <a:t>WORLD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FF3BD2CA-E38A-4940-A6A6-BE5F83E85A40}"/>
              </a:ext>
            </a:extLst>
          </p:cNvPr>
          <p:cNvSpPr/>
          <p:nvPr/>
        </p:nvSpPr>
        <p:spPr>
          <a:xfrm rot="16200000">
            <a:off x="6475816" y="842524"/>
            <a:ext cx="682199" cy="20610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ysClr val="windowText" lastClr="000000"/>
                </a:solidFill>
              </a:rPr>
              <a:t>IRAN</a:t>
            </a:r>
          </a:p>
        </p:txBody>
      </p:sp>
      <p:pic>
        <p:nvPicPr>
          <p:cNvPr id="15" name="Image 0" descr="preencoded.png">
            <a:extLst>
              <a:ext uri="{FF2B5EF4-FFF2-40B4-BE49-F238E27FC236}">
                <a16:creationId xmlns:a16="http://schemas.microsoft.com/office/drawing/2014/main" xmlns="" id="{C605A65C-1F10-47E4-9AC6-FC7A60373CF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5591" y="3882682"/>
            <a:ext cx="3694905" cy="2975315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5336B092-27E0-4E1D-A214-8E9704816DB6}"/>
              </a:ext>
            </a:extLst>
          </p:cNvPr>
          <p:cNvSpPr/>
          <p:nvPr/>
        </p:nvSpPr>
        <p:spPr>
          <a:xfrm>
            <a:off x="792376" y="4226995"/>
            <a:ext cx="281539" cy="18078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xmlns="" id="{4C60A517-3917-40FA-BC62-BCBA2E15E030}"/>
              </a:ext>
            </a:extLst>
          </p:cNvPr>
          <p:cNvCxnSpPr/>
          <p:nvPr/>
        </p:nvCxnSpPr>
        <p:spPr>
          <a:xfrm>
            <a:off x="369567" y="4071454"/>
            <a:ext cx="63223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FFDDBFE3-E686-404D-A5A5-7D9E956A7B4E}"/>
              </a:ext>
            </a:extLst>
          </p:cNvPr>
          <p:cNvSpPr/>
          <p:nvPr/>
        </p:nvSpPr>
        <p:spPr>
          <a:xfrm>
            <a:off x="2604762" y="4224647"/>
            <a:ext cx="281539" cy="18078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65C3892D-3ECF-484A-B161-CDEB48730436}"/>
              </a:ext>
            </a:extLst>
          </p:cNvPr>
          <p:cNvSpPr/>
          <p:nvPr/>
        </p:nvSpPr>
        <p:spPr>
          <a:xfrm rot="16200000">
            <a:off x="-206337" y="4950293"/>
            <a:ext cx="682199" cy="20610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ysClr val="windowText" lastClr="000000"/>
                </a:solidFill>
              </a:rPr>
              <a:t>WORLD</a:t>
            </a:r>
          </a:p>
        </p:txBody>
      </p:sp>
      <p:pic>
        <p:nvPicPr>
          <p:cNvPr id="20" name="Image 0" descr="preencoded.png">
            <a:extLst>
              <a:ext uri="{FF2B5EF4-FFF2-40B4-BE49-F238E27FC236}">
                <a16:creationId xmlns:a16="http://schemas.microsoft.com/office/drawing/2014/main" xmlns="" id="{816B5A05-7464-4F96-8BA5-CE235E5DDB5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33508" y="3882682"/>
            <a:ext cx="3352800" cy="2975317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xmlns="" id="{5FF961B6-EF05-43CD-B0DD-03534142257D}"/>
              </a:ext>
            </a:extLst>
          </p:cNvPr>
          <p:cNvSpPr/>
          <p:nvPr/>
        </p:nvSpPr>
        <p:spPr>
          <a:xfrm rot="16200000">
            <a:off x="6515672" y="4793200"/>
            <a:ext cx="682199" cy="20610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ysClr val="windowText" lastClr="000000"/>
                </a:solidFill>
              </a:rPr>
              <a:t>IRAN</a:t>
            </a:r>
          </a:p>
        </p:txBody>
      </p:sp>
    </p:spTree>
    <p:extLst>
      <p:ext uri="{BB962C8B-B14F-4D97-AF65-F5344CB8AC3E}">
        <p14:creationId xmlns:p14="http://schemas.microsoft.com/office/powerpoint/2010/main" val="472015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 animBg="1"/>
      <p:bldP spid="19" grpId="0" animBg="1"/>
      <p:bldP spid="2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xmlns="" id="{5925FF45-8967-4959-8434-36181DDE73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72263" y="89443"/>
            <a:ext cx="5402624" cy="1007836"/>
          </a:xfrm>
          <a:solidFill>
            <a:srgbClr val="002060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algn="ctr" rtl="1"/>
            <a:r>
              <a:rPr lang="fa-IR" sz="3500" b="1" dirty="0">
                <a:solidFill>
                  <a:schemeClr val="bg1"/>
                </a:solidFill>
                <a:cs typeface="B Titr" panose="00000700000000000000" pitchFamily="2" charset="-78"/>
              </a:rPr>
              <a:t>وضعیت سرطان در </a:t>
            </a:r>
            <a:r>
              <a:rPr lang="fa-IR" sz="3500" b="1" dirty="0" smtClean="0">
                <a:solidFill>
                  <a:schemeClr val="bg1"/>
                </a:solidFill>
                <a:cs typeface="B Titr" panose="00000700000000000000" pitchFamily="2" charset="-78"/>
              </a:rPr>
              <a:t>البرز</a:t>
            </a:r>
            <a:r>
              <a:rPr lang="fa-IR" sz="3500" b="1" dirty="0">
                <a:solidFill>
                  <a:schemeClr val="bg1"/>
                </a:solidFill>
                <a:cs typeface="B Titr" panose="00000700000000000000" pitchFamily="2" charset="-78"/>
              </a:rPr>
              <a:t/>
            </a:r>
            <a:br>
              <a:rPr lang="fa-IR" sz="3500" b="1" dirty="0">
                <a:solidFill>
                  <a:schemeClr val="bg1"/>
                </a:solidFill>
                <a:cs typeface="B Titr" panose="00000700000000000000" pitchFamily="2" charset="-78"/>
              </a:rPr>
            </a:br>
            <a:r>
              <a:rPr lang="fa-IR" sz="2400" b="1" dirty="0">
                <a:solidFill>
                  <a:schemeClr val="bg1"/>
                </a:solidFill>
                <a:cs typeface="B Titr" panose="00000700000000000000" pitchFamily="2" charset="-78"/>
              </a:rPr>
              <a:t>(بروز </a:t>
            </a:r>
            <a:r>
              <a:rPr lang="fa-IR" sz="2400" b="1" dirty="0" smtClean="0">
                <a:solidFill>
                  <a:schemeClr val="bg1"/>
                </a:solidFill>
                <a:cs typeface="B Titr" panose="00000700000000000000" pitchFamily="2" charset="-78"/>
              </a:rPr>
              <a:t>سرطان</a:t>
            </a:r>
            <a:r>
              <a:rPr lang="fa-IR" sz="2400" b="1" dirty="0">
                <a:solidFill>
                  <a:schemeClr val="bg1"/>
                </a:solidFill>
                <a:cs typeface="B Titr" panose="00000700000000000000" pitchFamily="2" charset="-78"/>
              </a:rPr>
              <a:t>، 1397 و 1398)</a:t>
            </a:r>
            <a:endParaRPr lang="en-US" sz="3500" b="1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16" name="Flowchart: Preparation 15">
            <a:extLst>
              <a:ext uri="{FF2B5EF4-FFF2-40B4-BE49-F238E27FC236}">
                <a16:creationId xmlns:a16="http://schemas.microsoft.com/office/drawing/2014/main" xmlns="" id="{86309C46-F4A0-4ED2-866E-1C09567D360B}"/>
              </a:ext>
            </a:extLst>
          </p:cNvPr>
          <p:cNvSpPr/>
          <p:nvPr/>
        </p:nvSpPr>
        <p:spPr>
          <a:xfrm>
            <a:off x="99717" y="75191"/>
            <a:ext cx="595743" cy="367141"/>
          </a:xfrm>
          <a:prstGeom prst="flowChartPreparation">
            <a:avLst/>
          </a:prstGeom>
          <a:solidFill>
            <a:srgbClr val="000066"/>
          </a:solidFill>
          <a:ln>
            <a:solidFill>
              <a:srgbClr val="00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1"/>
            <a:r>
              <a:rPr lang="fa-IR" sz="700" b="1" dirty="0">
                <a:latin typeface="Dubai" panose="020B0503030403030204" pitchFamily="34" charset="-78"/>
                <a:cs typeface="B Titr" panose="00000700000000000000" pitchFamily="2" charset="-78"/>
              </a:rPr>
              <a:t>پیشگیری از سرطان</a:t>
            </a:r>
            <a:endParaRPr lang="en-US" sz="700" b="1" dirty="0">
              <a:latin typeface="Dubai" panose="020B0503030403030204" pitchFamily="34" charset="-78"/>
              <a:cs typeface="B Titr" panose="00000700000000000000" pitchFamily="2" charset="-78"/>
            </a:endParaRPr>
          </a:p>
        </p:txBody>
      </p:sp>
      <p:sp>
        <p:nvSpPr>
          <p:cNvPr id="17" name="Flowchart: Preparation 16">
            <a:extLst>
              <a:ext uri="{FF2B5EF4-FFF2-40B4-BE49-F238E27FC236}">
                <a16:creationId xmlns:a16="http://schemas.microsoft.com/office/drawing/2014/main" xmlns="" id="{E18049B7-4C81-4CCC-B1E8-EE592342A428}"/>
              </a:ext>
            </a:extLst>
          </p:cNvPr>
          <p:cNvSpPr/>
          <p:nvPr/>
        </p:nvSpPr>
        <p:spPr>
          <a:xfrm>
            <a:off x="625631" y="286640"/>
            <a:ext cx="541585" cy="333765"/>
          </a:xfrm>
          <a:prstGeom prst="flowChartPreparation">
            <a:avLst/>
          </a:prstGeom>
          <a:solidFill>
            <a:srgbClr val="FF00FF"/>
          </a:solidFill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1"/>
            <a:r>
              <a:rPr lang="fa-IR" sz="700" b="1" dirty="0">
                <a:latin typeface="Dubai" panose="020B0503030403030204" pitchFamily="34" charset="-78"/>
                <a:cs typeface="B Titr" panose="00000700000000000000" pitchFamily="2" charset="-78"/>
              </a:rPr>
              <a:t>غربالگری سرطان</a:t>
            </a:r>
            <a:endParaRPr lang="en-US" sz="700" b="1" dirty="0">
              <a:latin typeface="Dubai" panose="020B0503030403030204" pitchFamily="34" charset="-78"/>
              <a:cs typeface="B Titr" panose="00000700000000000000" pitchFamily="2" charset="-78"/>
            </a:endParaRPr>
          </a:p>
        </p:txBody>
      </p:sp>
      <p:sp>
        <p:nvSpPr>
          <p:cNvPr id="18" name="Flowchart: Preparation 17">
            <a:extLst>
              <a:ext uri="{FF2B5EF4-FFF2-40B4-BE49-F238E27FC236}">
                <a16:creationId xmlns:a16="http://schemas.microsoft.com/office/drawing/2014/main" xmlns="" id="{4029EEA7-4A8E-41FB-9360-C011CD8C6169}"/>
              </a:ext>
            </a:extLst>
          </p:cNvPr>
          <p:cNvSpPr/>
          <p:nvPr/>
        </p:nvSpPr>
        <p:spPr>
          <a:xfrm>
            <a:off x="167511" y="494517"/>
            <a:ext cx="541585" cy="328371"/>
          </a:xfrm>
          <a:prstGeom prst="flowChartPreparation">
            <a:avLst/>
          </a:prstGeom>
          <a:solidFill>
            <a:srgbClr val="66FF33"/>
          </a:solidFill>
          <a:ln>
            <a:solidFill>
              <a:srgbClr val="66FF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1"/>
            <a:r>
              <a:rPr lang="fa-IR" sz="700" b="1" dirty="0">
                <a:solidFill>
                  <a:schemeClr val="tx1"/>
                </a:solidFill>
                <a:latin typeface="Dubai" panose="020B0503030403030204" pitchFamily="34" charset="-78"/>
                <a:cs typeface="B Titr" panose="00000700000000000000" pitchFamily="2" charset="-78"/>
              </a:rPr>
              <a:t>تشخیص زودهنگام</a:t>
            </a:r>
            <a:endParaRPr lang="en-US" sz="700" b="1" dirty="0">
              <a:solidFill>
                <a:schemeClr val="tx1"/>
              </a:solidFill>
              <a:latin typeface="Dubai" panose="020B0503030403030204" pitchFamily="34" charset="-78"/>
              <a:cs typeface="B Titr" panose="00000700000000000000" pitchFamily="2" charset="-78"/>
            </a:endParaRPr>
          </a:p>
        </p:txBody>
      </p:sp>
      <p:sp>
        <p:nvSpPr>
          <p:cNvPr id="19" name="Flowchart: Preparation 18">
            <a:extLst>
              <a:ext uri="{FF2B5EF4-FFF2-40B4-BE49-F238E27FC236}">
                <a16:creationId xmlns:a16="http://schemas.microsoft.com/office/drawing/2014/main" xmlns="" id="{15CEAE23-8F87-468B-8DB5-BD3561A1A65C}"/>
              </a:ext>
            </a:extLst>
          </p:cNvPr>
          <p:cNvSpPr/>
          <p:nvPr/>
        </p:nvSpPr>
        <p:spPr>
          <a:xfrm>
            <a:off x="1056045" y="552238"/>
            <a:ext cx="492350" cy="250763"/>
          </a:xfrm>
          <a:prstGeom prst="flowChartPreparation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1"/>
            <a:r>
              <a:rPr lang="fa-IR" sz="700" b="1" dirty="0">
                <a:latin typeface="Dubai" panose="020B0503030403030204" pitchFamily="34" charset="-78"/>
                <a:cs typeface="B Titr" panose="00000700000000000000" pitchFamily="2" charset="-78"/>
              </a:rPr>
              <a:t>مراقبت تسکینی</a:t>
            </a:r>
            <a:endParaRPr lang="en-US" sz="700" b="1" dirty="0">
              <a:latin typeface="Dubai" panose="020B0503030403030204" pitchFamily="34" charset="-78"/>
              <a:cs typeface="B Titr" panose="00000700000000000000" pitchFamily="2" charset="-78"/>
            </a:endParaRPr>
          </a:p>
        </p:txBody>
      </p:sp>
      <p:sp>
        <p:nvSpPr>
          <p:cNvPr id="20" name="Flowchart: Preparation 19">
            <a:extLst>
              <a:ext uri="{FF2B5EF4-FFF2-40B4-BE49-F238E27FC236}">
                <a16:creationId xmlns:a16="http://schemas.microsoft.com/office/drawing/2014/main" xmlns="" id="{1628EA52-AB31-4829-9F61-80B46155F84C}"/>
              </a:ext>
            </a:extLst>
          </p:cNvPr>
          <p:cNvSpPr/>
          <p:nvPr/>
        </p:nvSpPr>
        <p:spPr>
          <a:xfrm>
            <a:off x="687189" y="663331"/>
            <a:ext cx="405595" cy="267725"/>
          </a:xfrm>
          <a:prstGeom prst="flowChartPreparation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1"/>
            <a:r>
              <a:rPr lang="fa-IR" sz="600" b="1" dirty="0">
                <a:solidFill>
                  <a:schemeClr val="tx1"/>
                </a:solidFill>
                <a:latin typeface="Dubai" panose="020B0503030403030204" pitchFamily="34" charset="-78"/>
                <a:cs typeface="B Titr" panose="00000700000000000000" pitchFamily="2" charset="-78"/>
              </a:rPr>
              <a:t>درمان</a:t>
            </a:r>
            <a:endParaRPr lang="en-US" sz="600" b="1" dirty="0">
              <a:solidFill>
                <a:schemeClr val="tx1"/>
              </a:solidFill>
              <a:latin typeface="Dubai" panose="020B0503030403030204" pitchFamily="34" charset="-78"/>
              <a:cs typeface="B Titr" panose="00000700000000000000" pitchFamily="2" charset="-78"/>
            </a:endParaRPr>
          </a:p>
        </p:txBody>
      </p:sp>
      <p:sp>
        <p:nvSpPr>
          <p:cNvPr id="21" name="Flowchart: Preparation 20">
            <a:extLst>
              <a:ext uri="{FF2B5EF4-FFF2-40B4-BE49-F238E27FC236}">
                <a16:creationId xmlns:a16="http://schemas.microsoft.com/office/drawing/2014/main" xmlns="" id="{947A6AB7-B085-4D43-827A-156775AA5B65}"/>
              </a:ext>
            </a:extLst>
          </p:cNvPr>
          <p:cNvSpPr/>
          <p:nvPr/>
        </p:nvSpPr>
        <p:spPr>
          <a:xfrm>
            <a:off x="1387839" y="159852"/>
            <a:ext cx="641514" cy="303423"/>
          </a:xfrm>
          <a:prstGeom prst="flowChartPreparation">
            <a:avLst/>
          </a:prstGeom>
          <a:solidFill>
            <a:srgbClr val="004A4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1"/>
            <a:r>
              <a:rPr lang="fa-IR" sz="600" b="1" dirty="0">
                <a:latin typeface="Dubai" panose="020B0503030403030204" pitchFamily="34" charset="-78"/>
                <a:cs typeface="B Titr" panose="00000700000000000000" pitchFamily="2" charset="-78"/>
              </a:rPr>
              <a:t>ثبت دادهه‌های سرطان</a:t>
            </a:r>
            <a:endParaRPr lang="en-US" sz="600" b="1" dirty="0">
              <a:latin typeface="Dubai" panose="020B0503030403030204" pitchFamily="34" charset="-78"/>
              <a:cs typeface="B Titr" panose="00000700000000000000" pitchFamily="2" charset="-78"/>
            </a:endParaRPr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3451399784"/>
              </p:ext>
            </p:extLst>
          </p:nvPr>
        </p:nvGraphicFramePr>
        <p:xfrm>
          <a:off x="709097" y="1172095"/>
          <a:ext cx="10621150" cy="29994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Chart 6"/>
          <p:cNvGraphicFramePr/>
          <p:nvPr>
            <p:extLst>
              <p:ext uri="{D42A27DB-BD31-4B8C-83A1-F6EECF244321}">
                <p14:modId xmlns:p14="http://schemas.microsoft.com/office/powerpoint/2010/main" val="1308708159"/>
              </p:ext>
            </p:extLst>
          </p:nvPr>
        </p:nvGraphicFramePr>
        <p:xfrm>
          <a:off x="709095" y="4330929"/>
          <a:ext cx="5359195" cy="23192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1" name="Chart 10"/>
          <p:cNvGraphicFramePr/>
          <p:nvPr>
            <p:extLst>
              <p:ext uri="{D42A27DB-BD31-4B8C-83A1-F6EECF244321}">
                <p14:modId xmlns:p14="http://schemas.microsoft.com/office/powerpoint/2010/main" val="385647612"/>
              </p:ext>
            </p:extLst>
          </p:nvPr>
        </p:nvGraphicFramePr>
        <p:xfrm>
          <a:off x="6217921" y="4330929"/>
          <a:ext cx="5187142" cy="23542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972836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xmlns="" id="{5925FF45-8967-4959-8434-36181DDE73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72263" y="89443"/>
            <a:ext cx="5402624" cy="1007836"/>
          </a:xfrm>
          <a:solidFill>
            <a:srgbClr val="002060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algn="ctr" rtl="1"/>
            <a:r>
              <a:rPr lang="fa-IR" sz="3500" b="1" dirty="0">
                <a:solidFill>
                  <a:schemeClr val="bg1"/>
                </a:solidFill>
                <a:cs typeface="B Titr" panose="00000700000000000000" pitchFamily="2" charset="-78"/>
              </a:rPr>
              <a:t>وضعیت سرطان در </a:t>
            </a:r>
            <a:r>
              <a:rPr lang="fa-IR" sz="3500" b="1" dirty="0" smtClean="0">
                <a:solidFill>
                  <a:schemeClr val="bg1"/>
                </a:solidFill>
                <a:cs typeface="B Titr" panose="00000700000000000000" pitchFamily="2" charset="-78"/>
              </a:rPr>
              <a:t>البرز</a:t>
            </a:r>
            <a:r>
              <a:rPr lang="fa-IR" sz="3500" b="1" dirty="0">
                <a:solidFill>
                  <a:schemeClr val="bg1"/>
                </a:solidFill>
                <a:cs typeface="B Titr" panose="00000700000000000000" pitchFamily="2" charset="-78"/>
              </a:rPr>
              <a:t/>
            </a:r>
            <a:br>
              <a:rPr lang="fa-IR" sz="3500" b="1" dirty="0">
                <a:solidFill>
                  <a:schemeClr val="bg1"/>
                </a:solidFill>
                <a:cs typeface="B Titr" panose="00000700000000000000" pitchFamily="2" charset="-78"/>
              </a:rPr>
            </a:br>
            <a:r>
              <a:rPr lang="fa-IR" sz="2400" b="1" dirty="0">
                <a:solidFill>
                  <a:schemeClr val="bg1"/>
                </a:solidFill>
                <a:cs typeface="B Titr" panose="00000700000000000000" pitchFamily="2" charset="-78"/>
              </a:rPr>
              <a:t>(بروز انواع سرطان، 1397 و 1398)</a:t>
            </a:r>
            <a:endParaRPr lang="en-US" sz="3500" b="1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16" name="Flowchart: Preparation 15">
            <a:extLst>
              <a:ext uri="{FF2B5EF4-FFF2-40B4-BE49-F238E27FC236}">
                <a16:creationId xmlns:a16="http://schemas.microsoft.com/office/drawing/2014/main" xmlns="" id="{86309C46-F4A0-4ED2-866E-1C09567D360B}"/>
              </a:ext>
            </a:extLst>
          </p:cNvPr>
          <p:cNvSpPr/>
          <p:nvPr/>
        </p:nvSpPr>
        <p:spPr>
          <a:xfrm>
            <a:off x="99717" y="75191"/>
            <a:ext cx="595743" cy="367141"/>
          </a:xfrm>
          <a:prstGeom prst="flowChartPreparation">
            <a:avLst/>
          </a:prstGeom>
          <a:solidFill>
            <a:srgbClr val="000066"/>
          </a:solidFill>
          <a:ln>
            <a:solidFill>
              <a:srgbClr val="00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1"/>
            <a:r>
              <a:rPr lang="fa-IR" sz="700" b="1" dirty="0">
                <a:latin typeface="Dubai" panose="020B0503030403030204" pitchFamily="34" charset="-78"/>
                <a:cs typeface="B Titr" panose="00000700000000000000" pitchFamily="2" charset="-78"/>
              </a:rPr>
              <a:t>پیشگیری از سرطان</a:t>
            </a:r>
            <a:endParaRPr lang="en-US" sz="700" b="1" dirty="0">
              <a:latin typeface="Dubai" panose="020B0503030403030204" pitchFamily="34" charset="-78"/>
              <a:cs typeface="B Titr" panose="00000700000000000000" pitchFamily="2" charset="-78"/>
            </a:endParaRPr>
          </a:p>
        </p:txBody>
      </p:sp>
      <p:sp>
        <p:nvSpPr>
          <p:cNvPr id="17" name="Flowchart: Preparation 16">
            <a:extLst>
              <a:ext uri="{FF2B5EF4-FFF2-40B4-BE49-F238E27FC236}">
                <a16:creationId xmlns:a16="http://schemas.microsoft.com/office/drawing/2014/main" xmlns="" id="{E18049B7-4C81-4CCC-B1E8-EE592342A428}"/>
              </a:ext>
            </a:extLst>
          </p:cNvPr>
          <p:cNvSpPr/>
          <p:nvPr/>
        </p:nvSpPr>
        <p:spPr>
          <a:xfrm>
            <a:off x="625631" y="286640"/>
            <a:ext cx="541585" cy="333765"/>
          </a:xfrm>
          <a:prstGeom prst="flowChartPreparation">
            <a:avLst/>
          </a:prstGeom>
          <a:solidFill>
            <a:srgbClr val="FF00FF"/>
          </a:solidFill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1"/>
            <a:r>
              <a:rPr lang="fa-IR" sz="700" b="1" dirty="0">
                <a:latin typeface="Dubai" panose="020B0503030403030204" pitchFamily="34" charset="-78"/>
                <a:cs typeface="B Titr" panose="00000700000000000000" pitchFamily="2" charset="-78"/>
              </a:rPr>
              <a:t>غربالگری سرطان</a:t>
            </a:r>
            <a:endParaRPr lang="en-US" sz="700" b="1" dirty="0">
              <a:latin typeface="Dubai" panose="020B0503030403030204" pitchFamily="34" charset="-78"/>
              <a:cs typeface="B Titr" panose="00000700000000000000" pitchFamily="2" charset="-78"/>
            </a:endParaRPr>
          </a:p>
        </p:txBody>
      </p:sp>
      <p:sp>
        <p:nvSpPr>
          <p:cNvPr id="18" name="Flowchart: Preparation 17">
            <a:extLst>
              <a:ext uri="{FF2B5EF4-FFF2-40B4-BE49-F238E27FC236}">
                <a16:creationId xmlns:a16="http://schemas.microsoft.com/office/drawing/2014/main" xmlns="" id="{4029EEA7-4A8E-41FB-9360-C011CD8C6169}"/>
              </a:ext>
            </a:extLst>
          </p:cNvPr>
          <p:cNvSpPr/>
          <p:nvPr/>
        </p:nvSpPr>
        <p:spPr>
          <a:xfrm>
            <a:off x="167511" y="494517"/>
            <a:ext cx="541585" cy="328371"/>
          </a:xfrm>
          <a:prstGeom prst="flowChartPreparation">
            <a:avLst/>
          </a:prstGeom>
          <a:solidFill>
            <a:srgbClr val="66FF33"/>
          </a:solidFill>
          <a:ln>
            <a:solidFill>
              <a:srgbClr val="66FF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1"/>
            <a:r>
              <a:rPr lang="fa-IR" sz="700" b="1" dirty="0">
                <a:solidFill>
                  <a:schemeClr val="tx1"/>
                </a:solidFill>
                <a:latin typeface="Dubai" panose="020B0503030403030204" pitchFamily="34" charset="-78"/>
                <a:cs typeface="B Titr" panose="00000700000000000000" pitchFamily="2" charset="-78"/>
              </a:rPr>
              <a:t>تشخیص زودهنگام</a:t>
            </a:r>
            <a:endParaRPr lang="en-US" sz="700" b="1" dirty="0">
              <a:solidFill>
                <a:schemeClr val="tx1"/>
              </a:solidFill>
              <a:latin typeface="Dubai" panose="020B0503030403030204" pitchFamily="34" charset="-78"/>
              <a:cs typeface="B Titr" panose="00000700000000000000" pitchFamily="2" charset="-78"/>
            </a:endParaRPr>
          </a:p>
        </p:txBody>
      </p:sp>
      <p:sp>
        <p:nvSpPr>
          <p:cNvPr id="19" name="Flowchart: Preparation 18">
            <a:extLst>
              <a:ext uri="{FF2B5EF4-FFF2-40B4-BE49-F238E27FC236}">
                <a16:creationId xmlns:a16="http://schemas.microsoft.com/office/drawing/2014/main" xmlns="" id="{15CEAE23-8F87-468B-8DB5-BD3561A1A65C}"/>
              </a:ext>
            </a:extLst>
          </p:cNvPr>
          <p:cNvSpPr/>
          <p:nvPr/>
        </p:nvSpPr>
        <p:spPr>
          <a:xfrm>
            <a:off x="1056045" y="552238"/>
            <a:ext cx="492350" cy="250763"/>
          </a:xfrm>
          <a:prstGeom prst="flowChartPreparation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1"/>
            <a:r>
              <a:rPr lang="fa-IR" sz="700" b="1" dirty="0">
                <a:latin typeface="Dubai" panose="020B0503030403030204" pitchFamily="34" charset="-78"/>
                <a:cs typeface="B Titr" panose="00000700000000000000" pitchFamily="2" charset="-78"/>
              </a:rPr>
              <a:t>مراقبت تسکینی</a:t>
            </a:r>
            <a:endParaRPr lang="en-US" sz="700" b="1" dirty="0">
              <a:latin typeface="Dubai" panose="020B0503030403030204" pitchFamily="34" charset="-78"/>
              <a:cs typeface="B Titr" panose="00000700000000000000" pitchFamily="2" charset="-78"/>
            </a:endParaRPr>
          </a:p>
        </p:txBody>
      </p:sp>
      <p:sp>
        <p:nvSpPr>
          <p:cNvPr id="20" name="Flowchart: Preparation 19">
            <a:extLst>
              <a:ext uri="{FF2B5EF4-FFF2-40B4-BE49-F238E27FC236}">
                <a16:creationId xmlns:a16="http://schemas.microsoft.com/office/drawing/2014/main" xmlns="" id="{1628EA52-AB31-4829-9F61-80B46155F84C}"/>
              </a:ext>
            </a:extLst>
          </p:cNvPr>
          <p:cNvSpPr/>
          <p:nvPr/>
        </p:nvSpPr>
        <p:spPr>
          <a:xfrm>
            <a:off x="687189" y="663331"/>
            <a:ext cx="405595" cy="267725"/>
          </a:xfrm>
          <a:prstGeom prst="flowChartPreparation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1"/>
            <a:r>
              <a:rPr lang="fa-IR" sz="600" b="1" dirty="0">
                <a:solidFill>
                  <a:schemeClr val="tx1"/>
                </a:solidFill>
                <a:latin typeface="Dubai" panose="020B0503030403030204" pitchFamily="34" charset="-78"/>
                <a:cs typeface="B Titr" panose="00000700000000000000" pitchFamily="2" charset="-78"/>
              </a:rPr>
              <a:t>درمان</a:t>
            </a:r>
            <a:endParaRPr lang="en-US" sz="600" b="1" dirty="0">
              <a:solidFill>
                <a:schemeClr val="tx1"/>
              </a:solidFill>
              <a:latin typeface="Dubai" panose="020B0503030403030204" pitchFamily="34" charset="-78"/>
              <a:cs typeface="B Titr" panose="00000700000000000000" pitchFamily="2" charset="-78"/>
            </a:endParaRPr>
          </a:p>
        </p:txBody>
      </p:sp>
      <p:sp>
        <p:nvSpPr>
          <p:cNvPr id="21" name="Flowchart: Preparation 20">
            <a:extLst>
              <a:ext uri="{FF2B5EF4-FFF2-40B4-BE49-F238E27FC236}">
                <a16:creationId xmlns:a16="http://schemas.microsoft.com/office/drawing/2014/main" xmlns="" id="{947A6AB7-B085-4D43-827A-156775AA5B65}"/>
              </a:ext>
            </a:extLst>
          </p:cNvPr>
          <p:cNvSpPr/>
          <p:nvPr/>
        </p:nvSpPr>
        <p:spPr>
          <a:xfrm>
            <a:off x="1387839" y="159852"/>
            <a:ext cx="641514" cy="303423"/>
          </a:xfrm>
          <a:prstGeom prst="flowChartPreparation">
            <a:avLst/>
          </a:prstGeom>
          <a:solidFill>
            <a:srgbClr val="004A4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1"/>
            <a:r>
              <a:rPr lang="fa-IR" sz="600" b="1" dirty="0">
                <a:latin typeface="Dubai" panose="020B0503030403030204" pitchFamily="34" charset="-78"/>
                <a:cs typeface="B Titr" panose="00000700000000000000" pitchFamily="2" charset="-78"/>
              </a:rPr>
              <a:t>ثبت دادهه‌های سرطان</a:t>
            </a:r>
            <a:endParaRPr lang="en-US" sz="600" b="1" dirty="0">
              <a:latin typeface="Dubai" panose="020B0503030403030204" pitchFamily="34" charset="-78"/>
              <a:cs typeface="B Titr" panose="00000700000000000000" pitchFamily="2" charset="-78"/>
            </a:endParaRPr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2670274773"/>
              </p:ext>
            </p:extLst>
          </p:nvPr>
        </p:nvGraphicFramePr>
        <p:xfrm>
          <a:off x="709097" y="1172095"/>
          <a:ext cx="10621150" cy="29994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Chart 6"/>
          <p:cNvGraphicFramePr/>
          <p:nvPr>
            <p:extLst>
              <p:ext uri="{D42A27DB-BD31-4B8C-83A1-F6EECF244321}">
                <p14:modId xmlns:p14="http://schemas.microsoft.com/office/powerpoint/2010/main" val="3539600505"/>
              </p:ext>
            </p:extLst>
          </p:nvPr>
        </p:nvGraphicFramePr>
        <p:xfrm>
          <a:off x="709095" y="4330929"/>
          <a:ext cx="5359195" cy="23192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1" name="Chart 10"/>
          <p:cNvGraphicFramePr/>
          <p:nvPr>
            <p:extLst>
              <p:ext uri="{D42A27DB-BD31-4B8C-83A1-F6EECF244321}">
                <p14:modId xmlns:p14="http://schemas.microsoft.com/office/powerpoint/2010/main" val="1000711721"/>
              </p:ext>
            </p:extLst>
          </p:nvPr>
        </p:nvGraphicFramePr>
        <p:xfrm>
          <a:off x="6217921" y="4330929"/>
          <a:ext cx="5187142" cy="23542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16486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4855</TotalTime>
  <Words>775</Words>
  <Application>Microsoft Office PowerPoint</Application>
  <PresentationFormat>Widescreen</PresentationFormat>
  <Paragraphs>132</Paragraphs>
  <Slides>14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4" baseType="lpstr">
      <vt:lpstr>Courier New</vt:lpstr>
      <vt:lpstr>Calibri</vt:lpstr>
      <vt:lpstr>Wingdings</vt:lpstr>
      <vt:lpstr>Dubai</vt:lpstr>
      <vt:lpstr>B Titr</vt:lpstr>
      <vt:lpstr>B Nazanin</vt:lpstr>
      <vt:lpstr>Arial</vt:lpstr>
      <vt:lpstr>Times New Roman</vt:lpstr>
      <vt:lpstr>Calibri Light</vt:lpstr>
      <vt:lpstr>Office Theme</vt:lpstr>
      <vt:lpstr>PowerPoint Presentation</vt:lpstr>
      <vt:lpstr>PowerPoint Presentation</vt:lpstr>
      <vt:lpstr>نکات کلیدی سرطان</vt:lpstr>
      <vt:lpstr>PROBLEM</vt:lpstr>
      <vt:lpstr>PowerPoint Presentation</vt:lpstr>
      <vt:lpstr>PowerPoint Presentation</vt:lpstr>
      <vt:lpstr>PowerPoint Presentation</vt:lpstr>
      <vt:lpstr>وضعیت سرطان در البرز (بروز سرطان، 1397 و 1398)</vt:lpstr>
      <vt:lpstr>وضعیت سرطان در البرز (بروز انواع سرطان، 1397 و 1398)</vt:lpstr>
      <vt:lpstr>سرطان و اهمیت آن (بار اقتصادی)</vt:lpstr>
      <vt:lpstr>برنامه‌های ملی جاری: غربالگری و تشخیص زودهنگام سرطان (سطح یک و دو)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يوسفي خانم الهام</dc:creator>
  <cp:lastModifiedBy>bimariha8</cp:lastModifiedBy>
  <cp:revision>296</cp:revision>
  <dcterms:created xsi:type="dcterms:W3CDTF">2024-12-07T06:06:22Z</dcterms:created>
  <dcterms:modified xsi:type="dcterms:W3CDTF">2026-07-25T06:52:03Z</dcterms:modified>
</cp:coreProperties>
</file>